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9" r:id="rId6"/>
    <p:sldId id="261" r:id="rId7"/>
    <p:sldId id="260" r:id="rId8"/>
    <p:sldId id="264" r:id="rId9"/>
    <p:sldId id="262" r:id="rId10"/>
    <p:sldId id="268" r:id="rId11"/>
    <p:sldId id="269" r:id="rId12"/>
    <p:sldId id="267" r:id="rId13"/>
    <p:sldId id="263" r:id="rId14"/>
    <p:sldId id="270" r:id="rId15"/>
    <p:sldId id="281" r:id="rId16"/>
    <p:sldId id="282" r:id="rId17"/>
    <p:sldId id="266" r:id="rId18"/>
    <p:sldId id="273" r:id="rId19"/>
    <p:sldId id="274" r:id="rId20"/>
    <p:sldId id="272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A71"/>
    <a:srgbClr val="0098DB"/>
    <a:srgbClr val="00549F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98D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2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4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2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E6A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8D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2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5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57190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3068960"/>
            <a:ext cx="3885828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9446" y="2357190"/>
            <a:ext cx="38873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9446" y="3068960"/>
            <a:ext cx="388735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8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3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2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800600"/>
            <a:ext cx="5154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3728" y="612775"/>
            <a:ext cx="5154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728" y="5367338"/>
            <a:ext cx="5154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6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807524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98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4926409"/>
          </a:xfrm>
        </p:spPr>
        <p:txBody>
          <a:bodyPr>
            <a:normAutofit/>
          </a:bodyPr>
          <a:lstStyle/>
          <a:p>
            <a:pPr algn="ctr"/>
            <a:r>
              <a:rPr lang="en-GB" sz="3100" dirty="0" smtClean="0">
                <a:solidFill>
                  <a:srgbClr val="0098DB"/>
                </a:solidFill>
              </a:rPr>
              <a:t>8</a:t>
            </a:r>
            <a:r>
              <a:rPr lang="en-GB" sz="3100" baseline="30000" dirty="0" smtClean="0">
                <a:solidFill>
                  <a:srgbClr val="0098DB"/>
                </a:solidFill>
              </a:rPr>
              <a:t>th</a:t>
            </a:r>
            <a:r>
              <a:rPr lang="en-GB" sz="3100" dirty="0" smtClean="0">
                <a:solidFill>
                  <a:srgbClr val="0098DB"/>
                </a:solidFill>
              </a:rPr>
              <a:t> Annual NBP Conference:</a:t>
            </a:r>
            <a:br>
              <a:rPr lang="en-GB" sz="3100" dirty="0" smtClean="0">
                <a:solidFill>
                  <a:srgbClr val="0098DB"/>
                </a:solidFill>
              </a:rPr>
            </a:br>
            <a:r>
              <a:rPr lang="en-GB" sz="3100" dirty="0" smtClean="0">
                <a:solidFill>
                  <a:srgbClr val="0098DB"/>
                </a:solidFill>
              </a:rPr>
              <a:t>The Mystery of Low Productivity Growth in Europe</a:t>
            </a:r>
            <a:br>
              <a:rPr lang="en-GB" sz="3100" dirty="0" smtClean="0">
                <a:solidFill>
                  <a:srgbClr val="0098DB"/>
                </a:solidFill>
              </a:rPr>
            </a:br>
            <a:r>
              <a:rPr lang="en-GB" sz="3100" dirty="0">
                <a:solidFill>
                  <a:srgbClr val="0098DB"/>
                </a:solidFill>
              </a:rPr>
              <a:t/>
            </a:r>
            <a:br>
              <a:rPr lang="en-GB" sz="3100" dirty="0">
                <a:solidFill>
                  <a:srgbClr val="0098DB"/>
                </a:solidFill>
              </a:rPr>
            </a:br>
            <a:r>
              <a:rPr lang="en-GB" sz="3100" dirty="0" smtClean="0">
                <a:solidFill>
                  <a:srgbClr val="0098DB"/>
                </a:solidFill>
              </a:rPr>
              <a:t>Warsaw, 26 October 2018</a:t>
            </a:r>
            <a:br>
              <a:rPr lang="en-GB" sz="3100" dirty="0" smtClean="0">
                <a:solidFill>
                  <a:srgbClr val="0098DB"/>
                </a:solidFill>
              </a:rPr>
            </a:br>
            <a:r>
              <a:rPr lang="en-GB" sz="3100" dirty="0" smtClean="0">
                <a:solidFill>
                  <a:srgbClr val="0098DB"/>
                </a:solidFill>
              </a:rPr>
              <a:t/>
            </a:r>
            <a:br>
              <a:rPr lang="en-GB" sz="3100" dirty="0" smtClean="0">
                <a:solidFill>
                  <a:srgbClr val="0098DB"/>
                </a:solidFill>
              </a:rPr>
            </a:br>
            <a:r>
              <a:rPr lang="en-GB" sz="3100" dirty="0" smtClean="0">
                <a:solidFill>
                  <a:srgbClr val="0098DB"/>
                </a:solidFill>
              </a:rPr>
              <a:t>Crystal </a:t>
            </a:r>
            <a:r>
              <a:rPr lang="en-GB" sz="3100" dirty="0">
                <a:solidFill>
                  <a:srgbClr val="0098DB"/>
                </a:solidFill>
              </a:rPr>
              <a:t>Ball Panel on Central Europe</a:t>
            </a:r>
            <a:br>
              <a:rPr lang="en-GB" sz="3100" dirty="0">
                <a:solidFill>
                  <a:srgbClr val="0098DB"/>
                </a:solidFill>
              </a:rPr>
            </a:br>
            <a:r>
              <a:rPr lang="en-GB" sz="3100" dirty="0" smtClean="0">
                <a:solidFill>
                  <a:srgbClr val="0098DB"/>
                </a:solidFill>
              </a:rPr>
              <a:t/>
            </a:r>
            <a:br>
              <a:rPr lang="en-GB" sz="3100" dirty="0" smtClean="0">
                <a:solidFill>
                  <a:srgbClr val="0098DB"/>
                </a:solidFill>
              </a:rPr>
            </a:br>
            <a:r>
              <a:rPr lang="en-GB" sz="3100" dirty="0" smtClean="0">
                <a:solidFill>
                  <a:srgbClr val="0098DB"/>
                </a:solidFill>
              </a:rPr>
              <a:t>Mark Schaffer</a:t>
            </a:r>
            <a:br>
              <a:rPr lang="en-GB" sz="3100" dirty="0" smtClean="0">
                <a:solidFill>
                  <a:srgbClr val="0098DB"/>
                </a:solidFill>
              </a:rPr>
            </a:br>
            <a:r>
              <a:rPr lang="en-GB" sz="3100" dirty="0" smtClean="0">
                <a:solidFill>
                  <a:srgbClr val="0098DB"/>
                </a:solidFill>
              </a:rPr>
              <a:t>Heriot-Watt University, Edinburgh</a:t>
            </a:r>
            <a:endParaRPr lang="en-GB" dirty="0">
              <a:solidFill>
                <a:srgbClr val="0098D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Not just “technology”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made CE countries “different” in 1988?</a:t>
            </a:r>
          </a:p>
          <a:p>
            <a:r>
              <a:rPr lang="en-GB" dirty="0" smtClean="0"/>
              <a:t>Productivity, technology, but also…</a:t>
            </a:r>
          </a:p>
          <a:p>
            <a:r>
              <a:rPr lang="en-GB" dirty="0" smtClean="0"/>
              <a:t>“Institutions”</a:t>
            </a:r>
          </a:p>
          <a:p>
            <a:r>
              <a:rPr lang="en-GB" dirty="0" smtClean="0"/>
              <a:t>Human capital and physical infrastructure</a:t>
            </a:r>
          </a:p>
          <a:p>
            <a:r>
              <a:rPr lang="en-GB" dirty="0" smtClean="0"/>
              <a:t>Ownership structure – state dominant</a:t>
            </a:r>
          </a:p>
          <a:p>
            <a:r>
              <a:rPr lang="en-GB" dirty="0" smtClean="0"/>
              <a:t>Size distribution – very few small firms</a:t>
            </a:r>
          </a:p>
          <a:p>
            <a:r>
              <a:rPr lang="en-GB" dirty="0" smtClean="0"/>
              <a:t>Industrial structure (industry vs services)</a:t>
            </a:r>
          </a:p>
          <a:p>
            <a:r>
              <a:rPr lang="en-GB" dirty="0" smtClean="0"/>
              <a:t>Relatively closed, lack of integration into the world economy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7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9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Looking ahead from 1990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Implications for post-1990 growth in CE:</a:t>
            </a:r>
            <a:endParaRPr lang="en-GB" dirty="0" smtClean="0"/>
          </a:p>
          <a:p>
            <a:r>
              <a:rPr lang="en-GB" dirty="0" smtClean="0"/>
              <a:t>Catch-up growth from adopting near-frontier technology (technical efficiency).</a:t>
            </a:r>
          </a:p>
          <a:p>
            <a:r>
              <a:rPr lang="en-GB" dirty="0" smtClean="0"/>
              <a:t>… where “technology” means “know-how” broadly defined, including institutions.</a:t>
            </a:r>
            <a:endParaRPr lang="en-GB" dirty="0" smtClean="0"/>
          </a:p>
          <a:p>
            <a:r>
              <a:rPr lang="en-GB" dirty="0" smtClean="0"/>
              <a:t>Big gains from reallocation (allocative efficiency).</a:t>
            </a:r>
          </a:p>
          <a:p>
            <a:r>
              <a:rPr lang="en-GB" dirty="0" smtClean="0"/>
              <a:t>And exploiting large inherited endowments of human capital and physical infrastructure.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What did we </a:t>
            </a:r>
            <a:r>
              <a:rPr lang="en-GB" sz="3600" dirty="0" smtClean="0"/>
              <a:t>(well, I</a:t>
            </a:r>
            <a:r>
              <a:rPr lang="en-GB" sz="3600" dirty="0" smtClean="0"/>
              <a:t>) expect in 1990-92?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Over a 5+ year horizon?</a:t>
            </a:r>
          </a:p>
          <a:p>
            <a:r>
              <a:rPr lang="en-GB" dirty="0" smtClean="0"/>
              <a:t>Big gains from rapid entry and growth of new private sector. Retail trade but also manuf.</a:t>
            </a:r>
          </a:p>
          <a:p>
            <a:r>
              <a:rPr lang="en-GB" dirty="0" smtClean="0"/>
              <a:t>Big gains from recreation of SME sector.</a:t>
            </a:r>
          </a:p>
          <a:p>
            <a:r>
              <a:rPr lang="en-GB" dirty="0" smtClean="0"/>
              <a:t>Big gains in allocative efficiency (reallocation of factors across sectors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Verdict</a:t>
            </a:r>
            <a:r>
              <a:rPr lang="en-GB" dirty="0" smtClean="0"/>
              <a:t>: Pretty good, but wasn’t hard to see by 1992. Polish experience very clear by then.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What did we </a:t>
            </a:r>
            <a:r>
              <a:rPr lang="en-GB" sz="3600" dirty="0" smtClean="0"/>
              <a:t>(well, I</a:t>
            </a:r>
            <a:r>
              <a:rPr lang="en-GB" sz="3600" dirty="0" smtClean="0"/>
              <a:t>) expect in 1990-92?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Over a 10-15 year horizon?</a:t>
            </a:r>
          </a:p>
          <a:p>
            <a:r>
              <a:rPr lang="en-GB" dirty="0" smtClean="0"/>
              <a:t>Productivity gains from privatisation of large firms… eventually.</a:t>
            </a:r>
          </a:p>
          <a:p>
            <a:r>
              <a:rPr lang="en-GB" dirty="0" smtClean="0"/>
              <a:t>Productivity gains from FDI … eventually (connected to privatisation of big firms, but not only).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Verdict: Pretty good, but also pretty obvious by 1992. Effects of privatisation </a:t>
            </a:r>
            <a:r>
              <a:rPr lang="en-GB" dirty="0" smtClean="0"/>
              <a:t>inevitable; a </a:t>
            </a:r>
            <a:r>
              <a:rPr lang="en-GB" dirty="0" smtClean="0"/>
              <a:t>matter of time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(NB: Much </a:t>
            </a:r>
            <a:r>
              <a:rPr lang="en-GB" dirty="0" smtClean="0"/>
              <a:t>academic research on this amounted to trying to find a needle in a statistical haystack, knowing ex ante that the needle is definitely there</a:t>
            </a:r>
            <a:r>
              <a:rPr lang="en-GB" dirty="0" smtClean="0"/>
              <a:t>.)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What did we </a:t>
            </a:r>
            <a:r>
              <a:rPr lang="en-GB" sz="3600" dirty="0" smtClean="0"/>
              <a:t>(well, I</a:t>
            </a:r>
            <a:r>
              <a:rPr lang="en-GB" sz="3600" dirty="0" smtClean="0"/>
              <a:t>) expect in 1990-92?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Over a 25+ year horizon?</a:t>
            </a:r>
          </a:p>
          <a:p>
            <a:r>
              <a:rPr lang="en-GB" dirty="0" smtClean="0"/>
              <a:t>Much progress; convergence incomplete but ongoing.</a:t>
            </a:r>
          </a:p>
          <a:p>
            <a:r>
              <a:rPr lang="en-GB" dirty="0" smtClean="0"/>
              <a:t>Central Europe still on the path to convergence in most dimensions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Convergence to frontier Europe.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Verdict: I was wrong.  Too optimistic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Converging to “Middle Income Country with Previously Socialist Characteristics”.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2008-18: Convergence slowdown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Multiple studies, most recently by EBRD:</a:t>
            </a:r>
          </a:p>
          <a:p>
            <a:r>
              <a:rPr lang="en-US" dirty="0" smtClean="0"/>
              <a:t>Central Europe productivity growth slowdown.</a:t>
            </a:r>
          </a:p>
          <a:p>
            <a:r>
              <a:rPr lang="en-US" dirty="0" smtClean="0"/>
              <a:t>Large firms are the most productive, often integrated into European supply chains, productivity gap is small(</a:t>
            </a:r>
            <a:r>
              <a:rPr lang="en-US" dirty="0" err="1" smtClean="0"/>
              <a:t>ish</a:t>
            </a:r>
            <a:r>
              <a:rPr lang="en-US" dirty="0" smtClean="0"/>
              <a:t>). Convergence success.</a:t>
            </a:r>
          </a:p>
          <a:p>
            <a:r>
              <a:rPr lang="en-US" dirty="0" smtClean="0"/>
              <a:t>Small firms are (very) technically inefficient, far from the frontier.  Convergence failure.</a:t>
            </a:r>
          </a:p>
          <a:p>
            <a:r>
              <a:rPr lang="en-US" dirty="0" smtClean="0"/>
              <a:t>Result: “Duality</a:t>
            </a:r>
            <a:r>
              <a:rPr lang="en-US" dirty="0" smtClean="0"/>
              <a:t>” (typical middle-income feature)</a:t>
            </a: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Duality example: OECD </a:t>
            </a:r>
            <a:r>
              <a:rPr lang="en-GB" sz="3600" dirty="0" err="1" smtClean="0"/>
              <a:t>Multiprod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464496"/>
          </a:xfrm>
        </p:spPr>
        <p:txBody>
          <a:bodyPr>
            <a:normAutofit/>
          </a:bodyPr>
          <a:lstStyle/>
          <a:p>
            <a:r>
              <a:rPr lang="en-GB" dirty="0" smtClean="0"/>
              <a:t>A database of  firms covering nearly all firms in 16 countries, mostly OECD </a:t>
            </a:r>
            <a:r>
              <a:rPr lang="en-GB" dirty="0" smtClean="0"/>
              <a:t>high-income</a:t>
            </a:r>
            <a:r>
              <a:rPr lang="en-GB" dirty="0" smtClean="0"/>
              <a:t>.</a:t>
            </a:r>
          </a:p>
          <a:p>
            <a:r>
              <a:rPr lang="en-GB" dirty="0" smtClean="0"/>
              <a:t>“90:10 ratio”: productivity of 90th percentile firm ÷ productivity of 10% percentile firm.</a:t>
            </a:r>
          </a:p>
          <a:p>
            <a:r>
              <a:rPr lang="en-GB" dirty="0" smtClean="0"/>
              <a:t>Median = 1.7 in manufacturing across 13 high income countries. No country &gt; 2.</a:t>
            </a:r>
          </a:p>
          <a:p>
            <a:r>
              <a:rPr lang="en-GB" dirty="0" smtClean="0"/>
              <a:t>Hungary = 2.8, Chile = 3.0, Indonesia = 3.1.</a:t>
            </a:r>
          </a:p>
          <a:p>
            <a:pPr marL="0" indent="0">
              <a:buNone/>
            </a:pPr>
            <a:r>
              <a:rPr lang="en-GB" dirty="0" smtClean="0"/>
              <a:t>(EBRD study using different </a:t>
            </a:r>
            <a:r>
              <a:rPr lang="en-GB" dirty="0" smtClean="0"/>
              <a:t>data covering entire CE region </a:t>
            </a:r>
            <a:r>
              <a:rPr lang="en-GB" dirty="0" smtClean="0"/>
              <a:t>– same picture.)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Convergence </a:t>
            </a:r>
            <a:r>
              <a:rPr lang="en-GB" sz="3600" dirty="0" smtClean="0"/>
              <a:t>in </a:t>
            </a:r>
            <a:r>
              <a:rPr lang="en-GB" sz="3600" dirty="0" smtClean="0"/>
              <a:t>some dimensions …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280920" cy="44644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Size distribution of firms</a:t>
            </a:r>
          </a:p>
          <a:p>
            <a:r>
              <a:rPr lang="en-GB" dirty="0" smtClean="0"/>
              <a:t>Ownership structure</a:t>
            </a:r>
          </a:p>
          <a:p>
            <a:r>
              <a:rPr lang="en-GB" dirty="0" smtClean="0"/>
              <a:t>Industrial </a:t>
            </a:r>
            <a:r>
              <a:rPr lang="en-GB" dirty="0" smtClean="0"/>
              <a:t>structure</a:t>
            </a:r>
          </a:p>
          <a:p>
            <a:pPr marL="0" indent="0">
              <a:buNone/>
            </a:pPr>
            <a:r>
              <a:rPr lang="en-GB" dirty="0" smtClean="0"/>
              <a:t>→ Allocative efficiency gains now </a:t>
            </a:r>
            <a:r>
              <a:rPr lang="en-GB" dirty="0" smtClean="0"/>
              <a:t>mostly </a:t>
            </a:r>
            <a:r>
              <a:rPr lang="en-GB" dirty="0" smtClean="0"/>
              <a:t>exploited.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Also</a:t>
            </a:r>
            <a:r>
              <a:rPr lang="en-GB" dirty="0" smtClean="0"/>
              <a:t>:</a:t>
            </a:r>
          </a:p>
          <a:p>
            <a:r>
              <a:rPr lang="en-GB" dirty="0" smtClean="0"/>
              <a:t>Low wages</a:t>
            </a:r>
            <a:endParaRPr lang="en-GB" dirty="0" smtClean="0"/>
          </a:p>
          <a:p>
            <a:r>
              <a:rPr lang="en-GB" dirty="0" smtClean="0"/>
              <a:t>Low savings rates</a:t>
            </a:r>
          </a:p>
          <a:p>
            <a:r>
              <a:rPr lang="en-GB" dirty="0" smtClean="0"/>
              <a:t>Low population growth</a:t>
            </a:r>
          </a:p>
          <a:p>
            <a:r>
              <a:rPr lang="en-GB" dirty="0" smtClean="0"/>
              <a:t>Social </a:t>
            </a:r>
            <a:r>
              <a:rPr lang="en-GB" dirty="0" smtClean="0"/>
              <a:t>policy</a:t>
            </a:r>
          </a:p>
          <a:p>
            <a:pPr marL="0" indent="0">
              <a:buNone/>
            </a:pPr>
            <a:r>
              <a:rPr lang="en-GB" dirty="0" smtClean="0"/>
              <a:t>→ “</a:t>
            </a:r>
            <a:r>
              <a:rPr lang="en-GB" dirty="0"/>
              <a:t>Middle Income Country with Previously Socialist Characteristics”.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r">
              <a:buNone/>
            </a:pP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108012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A long-run perspective on Central European convergence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2564904"/>
            <a:ext cx="8075240" cy="3888432"/>
          </a:xfrm>
        </p:spPr>
        <p:txBody>
          <a:bodyPr>
            <a:normAutofit/>
          </a:bodyPr>
          <a:lstStyle/>
          <a:p>
            <a:r>
              <a:rPr lang="en-GB" dirty="0" smtClean="0"/>
              <a:t>“Long run” means starting when Central Europe diverged – the long detour of central planning.</a:t>
            </a:r>
          </a:p>
          <a:p>
            <a:r>
              <a:rPr lang="en-GB" dirty="0" smtClean="0"/>
              <a:t>Post-1990 convergence … but not just convergence in productivity.</a:t>
            </a:r>
          </a:p>
          <a:p>
            <a:r>
              <a:rPr lang="en-GB" dirty="0" smtClean="0"/>
              <a:t>The convergence slowdown and some crystal-ball gazing.</a:t>
            </a:r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…/cont.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long to </a:t>
            </a:r>
            <a:r>
              <a:rPr lang="en-GB" sz="3600" dirty="0" smtClean="0"/>
              <a:t>reach frontier Europe?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464496"/>
          </a:xfrm>
        </p:spPr>
        <p:txBody>
          <a:bodyPr>
            <a:normAutofit/>
          </a:bodyPr>
          <a:lstStyle/>
          <a:p>
            <a:r>
              <a:rPr lang="en-GB" dirty="0" smtClean="0"/>
              <a:t>Various studies suggest infrastructure – in 1988, a big plus in Central Europe! – is now an important drag on productivity growth.</a:t>
            </a:r>
          </a:p>
          <a:p>
            <a:r>
              <a:rPr lang="en-GB" dirty="0" smtClean="0"/>
              <a:t>Better infrastructure (esp. transport) would integrate the lagging SME sector into European supply chains.</a:t>
            </a:r>
          </a:p>
          <a:p>
            <a:r>
              <a:rPr lang="en-GB" dirty="0" smtClean="0"/>
              <a:t>But this needs high </a:t>
            </a:r>
            <a:r>
              <a:rPr lang="en-GB" dirty="0" smtClean="0"/>
              <a:t>investment and savings </a:t>
            </a:r>
            <a:r>
              <a:rPr lang="en-GB" dirty="0" smtClean="0"/>
              <a:t>rates, and low population growth not exactly helpful either.</a:t>
            </a:r>
          </a:p>
          <a:p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Crystal-ball gazing – the US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464496"/>
          </a:xfrm>
        </p:spPr>
        <p:txBody>
          <a:bodyPr>
            <a:normAutofit/>
          </a:bodyPr>
          <a:lstStyle/>
          <a:p>
            <a:r>
              <a:rPr lang="en-GB" dirty="0" smtClean="0"/>
              <a:t>US a good comparator for Europe.</a:t>
            </a:r>
          </a:p>
          <a:p>
            <a:r>
              <a:rPr lang="en-GB" dirty="0" smtClean="0"/>
              <a:t>Large, integrated economy.</a:t>
            </a:r>
          </a:p>
          <a:p>
            <a:r>
              <a:rPr lang="en-GB" dirty="0" smtClean="0"/>
              <a:t>Big income differentials across US states.</a:t>
            </a:r>
          </a:p>
          <a:p>
            <a:r>
              <a:rPr lang="en-GB" dirty="0" smtClean="0"/>
              <a:t>Beta convergence in the 20</a:t>
            </a:r>
            <a:r>
              <a:rPr lang="en-GB" baseline="30000" dirty="0" smtClean="0"/>
              <a:t>th</a:t>
            </a:r>
            <a:r>
              <a:rPr lang="en-GB" dirty="0" smtClean="0"/>
              <a:t> century…</a:t>
            </a:r>
          </a:p>
          <a:p>
            <a:r>
              <a:rPr lang="en-US" dirty="0" smtClean="0"/>
              <a:t>But big slowdown in convergence since 1990. Main culprits are housing and migration – see </a:t>
            </a:r>
            <a:r>
              <a:rPr lang="en-US" dirty="0" err="1" smtClean="0"/>
              <a:t>Ganong-Shoag</a:t>
            </a:r>
            <a:r>
              <a:rPr lang="en-US" dirty="0" smtClean="0"/>
              <a:t> 2015.</a:t>
            </a:r>
          </a:p>
          <a:p>
            <a:r>
              <a:rPr lang="en-US" dirty="0" smtClean="0"/>
              <a:t>Look at the scale of the X-axis. If </a:t>
            </a:r>
            <a:r>
              <a:rPr lang="en-US" dirty="0" smtClean="0"/>
              <a:t>differentials this big can </a:t>
            </a:r>
            <a:r>
              <a:rPr lang="en-US" dirty="0" smtClean="0"/>
              <a:t>persist </a:t>
            </a:r>
            <a:r>
              <a:rPr lang="en-US" dirty="0" smtClean="0"/>
              <a:t>for decades in </a:t>
            </a:r>
            <a:r>
              <a:rPr lang="en-US" dirty="0" smtClean="0"/>
              <a:t>the </a:t>
            </a:r>
            <a:r>
              <a:rPr lang="en-US" dirty="0" smtClean="0"/>
              <a:t>US …</a:t>
            </a: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5" y="188640"/>
            <a:ext cx="8999109" cy="64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Convergence…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4644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“Beta convergence” – countries away from the technological frontier grow rapidly by adopting already-existing innovations.</a:t>
            </a:r>
          </a:p>
          <a:p>
            <a:r>
              <a:rPr lang="en-GB" dirty="0" smtClean="0"/>
              <a:t>The right framework for post-1990 productivity growth in Central Europe.</a:t>
            </a:r>
          </a:p>
          <a:p>
            <a:r>
              <a:rPr lang="en-GB" dirty="0" smtClean="0"/>
              <a:t>Convergence in more than </a:t>
            </a:r>
            <a:r>
              <a:rPr lang="en-GB" dirty="0" smtClean="0"/>
              <a:t>just technology</a:t>
            </a:r>
            <a:r>
              <a:rPr lang="en-GB" dirty="0" smtClean="0"/>
              <a:t>: economic institutions, industrial structure, ownership structure, size distribution of firms, demography, social policy, integration in the world economy….</a:t>
            </a:r>
          </a:p>
          <a:p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starting point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464496"/>
          </a:xfrm>
        </p:spPr>
        <p:txBody>
          <a:bodyPr>
            <a:normAutofit/>
          </a:bodyPr>
          <a:lstStyle/>
          <a:p>
            <a:r>
              <a:rPr lang="en-GB" dirty="0" smtClean="0"/>
              <a:t>Immediate post-war not the right place to start –immediate pre-war better, before the long detour of central planning and communism.</a:t>
            </a:r>
          </a:p>
          <a:p>
            <a:r>
              <a:rPr lang="en-GB" dirty="0" smtClean="0"/>
              <a:t>Heterogeneity in Central Europe in 1937:</a:t>
            </a:r>
          </a:p>
          <a:p>
            <a:pPr lvl="1"/>
            <a:r>
              <a:rPr lang="en-GB" dirty="0" smtClean="0"/>
              <a:t>Some countries extremely poor </a:t>
            </a:r>
            <a:r>
              <a:rPr lang="en-GB" dirty="0" smtClean="0"/>
              <a:t>(Balkans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Some countries already at or near the frontier </a:t>
            </a:r>
            <a:r>
              <a:rPr lang="en-GB" dirty="0" smtClean="0"/>
              <a:t>(Czechoslovakia</a:t>
            </a:r>
            <a:r>
              <a:rPr lang="en-GB" dirty="0" smtClean="0"/>
              <a:t>, Estonia, Latvia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And some countries in between.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10801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Planning, </a:t>
            </a:r>
            <a:r>
              <a:rPr lang="en-US" sz="3600" dirty="0" err="1"/>
              <a:t>industrialisation</a:t>
            </a:r>
            <a:r>
              <a:rPr lang="en-US" sz="3600" dirty="0"/>
              <a:t>, catching-up and the equilibrium productivity gap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2420888"/>
            <a:ext cx="807524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Gomulka (1986, 1988</a:t>
            </a:r>
            <a:r>
              <a:rPr lang="en-US" dirty="0" smtClean="0"/>
              <a:t>):</a:t>
            </a:r>
          </a:p>
          <a:p>
            <a:r>
              <a:rPr lang="en-US" dirty="0" smtClean="0"/>
              <a:t>Poor </a:t>
            </a:r>
            <a:r>
              <a:rPr lang="en-US" dirty="0"/>
              <a:t>centrally planned countries initially grow rapidly (rapid </a:t>
            </a:r>
            <a:r>
              <a:rPr lang="en-US" dirty="0" err="1"/>
              <a:t>industrialisation</a:t>
            </a:r>
            <a:r>
              <a:rPr lang="en-US" dirty="0"/>
              <a:t> and investment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But </a:t>
            </a:r>
            <a:r>
              <a:rPr lang="en-US" dirty="0"/>
              <a:t>stop catching up at still-low productivity levels because of large static inefficiencies inherent in central planning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Result: “equilibrium productivity gap”.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 algn="r">
              <a:buNone/>
            </a:pP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79208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long detour: </a:t>
            </a:r>
            <a:r>
              <a:rPr lang="en-GB" sz="3600" dirty="0" smtClean="0"/>
              <a:t>CE </a:t>
            </a:r>
            <a:r>
              <a:rPr lang="en-GB" sz="3600" dirty="0" smtClean="0"/>
              <a:t>in 1988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In a cross-section of countries, some of which adopt planning and some of which don’t, we should </a:t>
            </a:r>
            <a:r>
              <a:rPr lang="en-US" dirty="0" smtClean="0">
                <a:ea typeface="ＭＳ Ｐゴシック" pitchFamily="34" charset="-128"/>
              </a:rPr>
              <a:t>therefore expect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r>
              <a:rPr lang="en-US" dirty="0">
                <a:ea typeface="ＭＳ Ｐゴシック" pitchFamily="34" charset="-128"/>
              </a:rPr>
              <a:t>The </a:t>
            </a:r>
            <a:r>
              <a:rPr lang="en-US" dirty="0" smtClean="0">
                <a:ea typeface="ＭＳ Ｐゴシック" pitchFamily="34" charset="-128"/>
              </a:rPr>
              <a:t>planned economie</a:t>
            </a:r>
            <a:r>
              <a:rPr lang="en-US" dirty="0" smtClean="0">
                <a:ea typeface="ＭＳ Ｐゴシック" pitchFamily="34" charset="-128"/>
              </a:rPr>
              <a:t>s </a:t>
            </a:r>
            <a:r>
              <a:rPr lang="en-US" dirty="0">
                <a:ea typeface="ＭＳ Ｐゴシック" pitchFamily="34" charset="-128"/>
              </a:rPr>
              <a:t>who start off very poor experience some catching-up.</a:t>
            </a:r>
          </a:p>
          <a:p>
            <a:r>
              <a:rPr lang="en-US" dirty="0">
                <a:ea typeface="ＭＳ Ｐゴシック" pitchFamily="34" charset="-128"/>
              </a:rPr>
              <a:t>The PEs who start off moderately rich experience no catching-up or even fall behind.</a:t>
            </a:r>
          </a:p>
          <a:p>
            <a:pPr marL="0" indent="0">
              <a:buNone/>
            </a:pPr>
            <a:r>
              <a:rPr lang="en-GB" dirty="0" smtClean="0"/>
              <a:t>And this is what we see. Visible in simple scatterplots.</a:t>
            </a:r>
          </a:p>
          <a:p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4" descr="gdp1937_v_gdp1988_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25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3" descr="gdp1913_v_gdp2008_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6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Not just “technology”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 made Central European countries “different” in 1988?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“different” from what?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Should we compare to frontier Europe?  (Germany, France, Benelux, UK…)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Should we compare to middle-income countries elsewhere?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69086" cy="9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07C38512818468275603CD5E61BA0" ma:contentTypeVersion="0" ma:contentTypeDescription="Create a new document." ma:contentTypeScope="" ma:versionID="bffdf6d8b42402b1618094c717ddf4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7ACEBA-99EE-4B9A-99FE-F9695B41FA9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9AB7AB-D87E-4CE6-8813-9B5D560C3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C14F33-A9A2-48F1-A0A9-DB146E88F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1026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1_Office Theme</vt:lpstr>
      <vt:lpstr>8th Annual NBP Conference: The Mystery of Low Productivity Growth in Europe  Warsaw, 26 October 2018  Crystal Ball Panel on Central Europe  Mark Schaffer Heriot-Watt University, Edinburgh</vt:lpstr>
      <vt:lpstr>A long-run perspective on Central European convergence</vt:lpstr>
      <vt:lpstr>Convergence…</vt:lpstr>
      <vt:lpstr>The starting point</vt:lpstr>
      <vt:lpstr>Planning, industrialisation, catching-up and the equilibrium productivity gap</vt:lpstr>
      <vt:lpstr>The long detour: CE in 1988</vt:lpstr>
      <vt:lpstr>PowerPoint Presentation</vt:lpstr>
      <vt:lpstr>PowerPoint Presentation</vt:lpstr>
      <vt:lpstr>Not just “technology”</vt:lpstr>
      <vt:lpstr>Not just “technology”</vt:lpstr>
      <vt:lpstr>PowerPoint Presentation</vt:lpstr>
      <vt:lpstr>PowerPoint Presentation</vt:lpstr>
      <vt:lpstr>Looking ahead from 1990</vt:lpstr>
      <vt:lpstr>What did we (well, I) expect in 1990-92?</vt:lpstr>
      <vt:lpstr>What did we (well, I) expect in 1990-92?</vt:lpstr>
      <vt:lpstr>What did we (well, I) expect in 1990-92?</vt:lpstr>
      <vt:lpstr>2008-18: Convergence slowdown</vt:lpstr>
      <vt:lpstr>Duality example: OECD Multiprod</vt:lpstr>
      <vt:lpstr>Convergence in some dimensions …</vt:lpstr>
      <vt:lpstr>How long to reach frontier Europe?</vt:lpstr>
      <vt:lpstr>Crystal-ball gazing – the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McGeary</dc:creator>
  <cp:lastModifiedBy>Schaffer, Mark E</cp:lastModifiedBy>
  <cp:revision>51</cp:revision>
  <dcterms:created xsi:type="dcterms:W3CDTF">2016-02-11T16:23:53Z</dcterms:created>
  <dcterms:modified xsi:type="dcterms:W3CDTF">2018-10-24T20:45:09Z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0x0101006EE07C38512818468275603CD5E61BA0</vt:lpwstr>
  </property>
</Properties>
</file>