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  <p:sldMasterId id="2147483673" r:id="rId3"/>
  </p:sldMasterIdLst>
  <p:notesMasterIdLst>
    <p:notesMasterId r:id="rId11"/>
  </p:notesMasterIdLst>
  <p:handoutMasterIdLst>
    <p:handoutMasterId r:id="rId12"/>
  </p:handoutMasterIdLst>
  <p:sldIdLst>
    <p:sldId id="317" r:id="rId4"/>
    <p:sldId id="326" r:id="rId5"/>
    <p:sldId id="327" r:id="rId6"/>
    <p:sldId id="259" r:id="rId7"/>
    <p:sldId id="328" r:id="rId8"/>
    <p:sldId id="325" r:id="rId9"/>
    <p:sldId id="308" r:id="rId10"/>
  </p:sldIdLst>
  <p:sldSz cx="12192000" cy="6858000"/>
  <p:notesSz cx="6858000" cy="9144000"/>
  <p:defaultTextStyle>
    <a:defPPr>
      <a:defRPr lang="en-US"/>
    </a:defPPr>
    <a:lvl1pPr marL="0" algn="l" defTabSz="38962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38962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38962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38962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38962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38962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38962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38962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38962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639" autoAdjust="0"/>
    <p:restoredTop sz="86505" autoAdjust="0"/>
  </p:normalViewPr>
  <p:slideViewPr>
    <p:cSldViewPr snapToGrid="0" snapToObjects="1">
      <p:cViewPr>
        <p:scale>
          <a:sx n="50" d="100"/>
          <a:sy n="50" d="100"/>
        </p:scale>
        <p:origin x="32" y="2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8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56" d="100"/>
          <a:sy n="56" d="100"/>
        </p:scale>
        <p:origin x="-2826" y="-25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BB1C2-FC79-0344-88A4-D83348FD6CBE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0F1C4-C41C-3142-9DC7-6416FF0651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8157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C9525-C370-4B47-A39F-5D7CB76CDDDE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2F8DE-0877-DA4A-AC85-51F3060C14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9199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72EC1E81-F045-43D9-BDF3-65AA011583D0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9593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2F8DE-0877-DA4A-AC85-51F3060C146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469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2F8DE-0877-DA4A-AC85-51F3060C146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139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2B58-25A1-BB4E-9BDE-E06C62B3084D}" type="datetime1">
              <a:rPr lang="en-ZA" smtClean="0"/>
              <a:t>2023/10/18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412C-A4D6-B546-B87D-2BE9F719EB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953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700"/>
            </a:lvl1pPr>
            <a:lvl2pPr marL="389626" indent="0">
              <a:buNone/>
              <a:defRPr sz="2400"/>
            </a:lvl2pPr>
            <a:lvl3pPr marL="779252" indent="0">
              <a:buNone/>
              <a:defRPr sz="2000"/>
            </a:lvl3pPr>
            <a:lvl4pPr marL="1168878" indent="0">
              <a:buNone/>
              <a:defRPr sz="1700"/>
            </a:lvl4pPr>
            <a:lvl5pPr marL="1558503" indent="0">
              <a:buNone/>
              <a:defRPr sz="1700"/>
            </a:lvl5pPr>
            <a:lvl6pPr marL="1948129" indent="0">
              <a:buNone/>
              <a:defRPr sz="1700"/>
            </a:lvl6pPr>
            <a:lvl7pPr marL="2337755" indent="0">
              <a:buNone/>
              <a:defRPr sz="1700"/>
            </a:lvl7pPr>
            <a:lvl8pPr marL="2727381" indent="0">
              <a:buNone/>
              <a:defRPr sz="1700"/>
            </a:lvl8pPr>
            <a:lvl9pPr marL="3117007" indent="0">
              <a:buNone/>
              <a:defRPr sz="17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3457C-4DAE-354E-9913-5AE8EE43BD40}" type="datetime1">
              <a:rPr lang="en-ZA" smtClean="0"/>
              <a:t>2023/10/18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412C-A4D6-B546-B87D-2BE9F719EB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596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9CF9B-AE01-444D-A399-0F7693FEA373}" type="datetime1">
              <a:rPr lang="en-ZA" smtClean="0"/>
              <a:t>2023/10/18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412C-A4D6-B546-B87D-2BE9F719EB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143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4F4D4-6543-2E44-A304-9F8E66A62971}" type="datetime1">
              <a:rPr lang="en-ZA" smtClean="0"/>
              <a:t>2023/10/18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412C-A4D6-B546-B87D-2BE9F719EB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330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6964-4CF4-524B-8153-B5C427893BFC}" type="datetime1">
              <a:rPr lang="en-ZA" smtClean="0"/>
              <a:t>2023/10/18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412C-A4D6-B546-B87D-2BE9F719EB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210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40C2-E29B-5F4D-8A25-8BF20558AEC2}" type="datetime1">
              <a:rPr lang="en-ZA" smtClean="0"/>
              <a:t>2023/10/18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03E72-D5F0-4E4F-BDEC-EB0189EBD1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728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AAC3-7A1E-8148-AB8A-FFB121D3B6DB}" type="datetime1">
              <a:rPr lang="en-ZA" smtClean="0"/>
              <a:t>2023/10/18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03E72-D5F0-4E4F-BDEC-EB0189EBD1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524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96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792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688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5850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4812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3775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273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1700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120A-45BC-C042-8F44-E2A28E574D1A}" type="datetime1">
              <a:rPr lang="en-ZA" smtClean="0"/>
              <a:t>2023/10/18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03E72-D5F0-4E4F-BDEC-EB0189EBD1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965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C8E8-42B0-C143-AB59-E1EF61D2163C}" type="datetime1">
              <a:rPr lang="en-ZA" smtClean="0"/>
              <a:t>2023/10/18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03E72-D5F0-4E4F-BDEC-EB0189EBD1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880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A88A-4351-1F48-B53F-62839AD2B4B2}" type="datetime1">
              <a:rPr lang="en-ZA" smtClean="0"/>
              <a:t>2023/10/18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03E72-D5F0-4E4F-BDEC-EB0189EBD1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15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312A-4EDD-7740-AC0D-1F1531D41121}" type="datetime1">
              <a:rPr lang="en-ZA" smtClean="0"/>
              <a:t>2023/10/18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03E72-D5F0-4E4F-BDEC-EB0189EBD1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16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59C0-F9B8-4B49-B1FF-384238930075}" type="datetime1">
              <a:rPr lang="en-ZA" smtClean="0"/>
              <a:t>2023/10/18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412C-A4D6-B546-B87D-2BE9F719EB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2700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9DB7E-327B-AF41-8B56-DDDEE2711EE8}" type="datetime1">
              <a:rPr lang="en-ZA" smtClean="0"/>
              <a:t>2023/10/18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03E72-D5F0-4E4F-BDEC-EB0189EBD1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550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1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5" y="273054"/>
            <a:ext cx="6815667" cy="5853113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ADEC9-F868-E14F-A325-47D775632BDF}" type="datetime1">
              <a:rPr lang="en-ZA" smtClean="0"/>
              <a:t>2023/10/18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03E72-D5F0-4E4F-BDEC-EB0189EBD1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5952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700"/>
            </a:lvl1pPr>
            <a:lvl2pPr marL="389626" indent="0">
              <a:buNone/>
              <a:defRPr sz="2400"/>
            </a:lvl2pPr>
            <a:lvl3pPr marL="779252" indent="0">
              <a:buNone/>
              <a:defRPr sz="2000"/>
            </a:lvl3pPr>
            <a:lvl4pPr marL="1168878" indent="0">
              <a:buNone/>
              <a:defRPr sz="1700"/>
            </a:lvl4pPr>
            <a:lvl5pPr marL="1558503" indent="0">
              <a:buNone/>
              <a:defRPr sz="1700"/>
            </a:lvl5pPr>
            <a:lvl6pPr marL="1948129" indent="0">
              <a:buNone/>
              <a:defRPr sz="1700"/>
            </a:lvl6pPr>
            <a:lvl7pPr marL="2337755" indent="0">
              <a:buNone/>
              <a:defRPr sz="1700"/>
            </a:lvl7pPr>
            <a:lvl8pPr marL="2727381" indent="0">
              <a:buNone/>
              <a:defRPr sz="1700"/>
            </a:lvl8pPr>
            <a:lvl9pPr marL="3117007" indent="0">
              <a:buNone/>
              <a:defRPr sz="17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CA63-B964-8543-9FC9-FFC0E064F98A}" type="datetime1">
              <a:rPr lang="en-ZA" smtClean="0"/>
              <a:t>2023/10/18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03E72-D5F0-4E4F-BDEC-EB0189EBD1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8095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BB5-6183-214A-A343-B9BC8C609C46}" type="datetime1">
              <a:rPr lang="en-ZA" smtClean="0"/>
              <a:t>2023/10/18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03E72-D5F0-4E4F-BDEC-EB0189EBD1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0250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AAAE-1A73-ED44-AC5B-D73315FED51C}" type="datetime1">
              <a:rPr lang="en-ZA" smtClean="0"/>
              <a:t>2023/10/18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03E72-D5F0-4E4F-BDEC-EB0189EBD1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9729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  <a:prstGeom prst="rect">
            <a:avLst/>
          </a:prstGeom>
        </p:spPr>
        <p:txBody>
          <a:bodyPr lIns="77925" tIns="38963" rIns="77925" bIns="38963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lIns="77925" tIns="38963" rIns="77925" bIns="38963"/>
          <a:lstStyle/>
          <a:p>
            <a:fld id="{7A369BED-0400-C240-9C1A-8E6387B88754}" type="datetime1">
              <a:rPr lang="en-ZA" smtClean="0"/>
              <a:t>2023/10/18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lIns="77925" tIns="38963" rIns="77925" bIns="38963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lIns="77925" tIns="38963" rIns="77925" bIns="38963"/>
          <a:lstStyle/>
          <a:p>
            <a:fld id="{878BC6F1-E627-D641-9420-C88C304E33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180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lIns="77925" tIns="38963" rIns="77925" bIns="38963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lIns="77925" tIns="38963" rIns="77925" bIns="38963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lIns="77925" tIns="38963" rIns="77925" bIns="38963"/>
          <a:lstStyle/>
          <a:p>
            <a:fld id="{675E0BEE-4100-854F-B9AF-24F722E91D21}" type="datetime1">
              <a:rPr lang="en-ZA" smtClean="0"/>
              <a:t>2023/10/18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lIns="77925" tIns="38963" rIns="77925" bIns="38963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lIns="77925" tIns="38963" rIns="77925" bIns="38963"/>
          <a:lstStyle/>
          <a:p>
            <a:fld id="{878BC6F1-E627-D641-9420-C88C304E33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6771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  <a:prstGeom prst="rect">
            <a:avLst/>
          </a:prstGeom>
        </p:spPr>
        <p:txBody>
          <a:bodyPr lIns="77925" tIns="38963" rIns="77925" bIns="38963" anchor="t"/>
          <a:lstStyle>
            <a:lvl1pPr algn="l">
              <a:defRPr sz="34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lIns="77925" tIns="38963" rIns="77925" bIns="38963"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96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792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688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5850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4812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3775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273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1700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lIns="77925" tIns="38963" rIns="77925" bIns="38963"/>
          <a:lstStyle/>
          <a:p>
            <a:fld id="{E67767B0-5908-DE43-817C-0E5BFD6759D0}" type="datetime1">
              <a:rPr lang="en-ZA" smtClean="0"/>
              <a:t>2023/10/18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lIns="77925" tIns="38963" rIns="77925" bIns="38963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lIns="77925" tIns="38963" rIns="77925" bIns="38963"/>
          <a:lstStyle/>
          <a:p>
            <a:fld id="{878BC6F1-E627-D641-9420-C88C304E33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5133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lIns="77925" tIns="38963" rIns="77925" bIns="38963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  <a:prstGeom prst="rect">
            <a:avLst/>
          </a:prstGeom>
        </p:spPr>
        <p:txBody>
          <a:bodyPr lIns="77925" tIns="38963" rIns="77925" bIns="38963"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  <a:prstGeom prst="rect">
            <a:avLst/>
          </a:prstGeom>
        </p:spPr>
        <p:txBody>
          <a:bodyPr lIns="77925" tIns="38963" rIns="77925" bIns="38963"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lIns="77925" tIns="38963" rIns="77925" bIns="38963"/>
          <a:lstStyle/>
          <a:p>
            <a:fld id="{42FA9B0E-D4F2-C149-B99E-7EBF39A1307E}" type="datetime1">
              <a:rPr lang="en-ZA" smtClean="0"/>
              <a:t>2023/10/18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lIns="77925" tIns="38963" rIns="77925" bIns="38963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lIns="77925" tIns="38963" rIns="77925" bIns="38963"/>
          <a:lstStyle/>
          <a:p>
            <a:fld id="{878BC6F1-E627-D641-9420-C88C304E33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6589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lIns="77925" tIns="38963" rIns="77925" bIns="38963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  <a:prstGeom prst="rect">
            <a:avLst/>
          </a:prstGeom>
        </p:spPr>
        <p:txBody>
          <a:bodyPr lIns="77925" tIns="38963" rIns="77925" bIns="38963"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 lIns="77925" tIns="38963" rIns="77925" bIns="38963"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  <a:prstGeom prst="rect">
            <a:avLst/>
          </a:prstGeom>
        </p:spPr>
        <p:txBody>
          <a:bodyPr lIns="77925" tIns="38963" rIns="77925" bIns="38963"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  <a:prstGeom prst="rect">
            <a:avLst/>
          </a:prstGeom>
        </p:spPr>
        <p:txBody>
          <a:bodyPr lIns="77925" tIns="38963" rIns="77925" bIns="38963"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lIns="77925" tIns="38963" rIns="77925" bIns="38963"/>
          <a:lstStyle/>
          <a:p>
            <a:fld id="{11E67FFC-2F99-284C-9DE8-623E963626A4}" type="datetime1">
              <a:rPr lang="en-ZA" smtClean="0"/>
              <a:t>2023/10/18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lIns="77925" tIns="38963" rIns="77925" bIns="38963"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lIns="77925" tIns="38963" rIns="77925" bIns="38963"/>
          <a:lstStyle/>
          <a:p>
            <a:fld id="{878BC6F1-E627-D641-9420-C88C304E33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747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F40E-3B94-174A-9751-22586AB7C1CD}" type="datetime1">
              <a:rPr lang="en-ZA" smtClean="0"/>
              <a:t>2023/10/18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32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lIns="77925" tIns="38963" rIns="77925" bIns="38963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lIns="77925" tIns="38963" rIns="77925" bIns="38963"/>
          <a:lstStyle/>
          <a:p>
            <a:fld id="{44454B1C-4640-4546-881E-933759EC52C5}" type="datetime1">
              <a:rPr lang="en-ZA" smtClean="0"/>
              <a:t>2023/10/18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lIns="77925" tIns="38963" rIns="77925" bIns="38963"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lIns="77925" tIns="38963" rIns="77925" bIns="38963"/>
          <a:lstStyle/>
          <a:p>
            <a:fld id="{878BC6F1-E627-D641-9420-C88C304E33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3383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lIns="77925" tIns="38963" rIns="77925" bIns="38963"/>
          <a:lstStyle/>
          <a:p>
            <a:fld id="{05684302-0BB8-CE4A-941C-AEEF493C354F}" type="datetime1">
              <a:rPr lang="en-ZA" smtClean="0"/>
              <a:t>2023/10/18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lIns="77925" tIns="38963" rIns="77925" bIns="38963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lIns="77925" tIns="38963" rIns="77925" bIns="38963"/>
          <a:lstStyle/>
          <a:p>
            <a:fld id="{878BC6F1-E627-D641-9420-C88C304E33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1898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1"/>
          </a:xfrm>
          <a:prstGeom prst="rect">
            <a:avLst/>
          </a:prstGeom>
        </p:spPr>
        <p:txBody>
          <a:bodyPr lIns="77925" tIns="38963" rIns="77925" bIns="38963" anchor="b"/>
          <a:lstStyle>
            <a:lvl1pPr algn="l">
              <a:defRPr sz="17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5" y="273054"/>
            <a:ext cx="6815667" cy="5853113"/>
          </a:xfrm>
          <a:prstGeom prst="rect">
            <a:avLst/>
          </a:prstGeom>
        </p:spPr>
        <p:txBody>
          <a:bodyPr lIns="77925" tIns="38963" rIns="77925" bIns="38963"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lIns="77925" tIns="38963" rIns="77925" bIns="38963"/>
          <a:lstStyle/>
          <a:p>
            <a:fld id="{14FE50CF-0A6D-6C46-86B5-FD134A4F0855}" type="datetime1">
              <a:rPr lang="en-ZA" smtClean="0"/>
              <a:t>2023/10/18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lIns="77925" tIns="38963" rIns="77925" bIns="38963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lIns="77925" tIns="38963" rIns="77925" bIns="38963"/>
          <a:lstStyle/>
          <a:p>
            <a:fld id="{878BC6F1-E627-D641-9420-C88C304E33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0791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  <a:prstGeom prst="rect">
            <a:avLst/>
          </a:prstGeom>
        </p:spPr>
        <p:txBody>
          <a:bodyPr lIns="77925" tIns="38963" rIns="77925" bIns="38963" anchor="b"/>
          <a:lstStyle>
            <a:lvl1pPr algn="l">
              <a:defRPr sz="17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>
              <a:buNone/>
              <a:defRPr sz="2700"/>
            </a:lvl1pPr>
            <a:lvl2pPr marL="389626" indent="0">
              <a:buNone/>
              <a:defRPr sz="2400"/>
            </a:lvl2pPr>
            <a:lvl3pPr marL="779252" indent="0">
              <a:buNone/>
              <a:defRPr sz="2000"/>
            </a:lvl3pPr>
            <a:lvl4pPr marL="1168878" indent="0">
              <a:buNone/>
              <a:defRPr sz="1700"/>
            </a:lvl4pPr>
            <a:lvl5pPr marL="1558503" indent="0">
              <a:buNone/>
              <a:defRPr sz="1700"/>
            </a:lvl5pPr>
            <a:lvl6pPr marL="1948129" indent="0">
              <a:buNone/>
              <a:defRPr sz="1700"/>
            </a:lvl6pPr>
            <a:lvl7pPr marL="2337755" indent="0">
              <a:buNone/>
              <a:defRPr sz="1700"/>
            </a:lvl7pPr>
            <a:lvl8pPr marL="2727381" indent="0">
              <a:buNone/>
              <a:defRPr sz="1700"/>
            </a:lvl8pPr>
            <a:lvl9pPr marL="3117007" indent="0">
              <a:buNone/>
              <a:defRPr sz="17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lIns="77925" tIns="38963" rIns="77925" bIns="38963"/>
          <a:lstStyle/>
          <a:p>
            <a:fld id="{DB11B8DA-6DEE-1443-A9D3-209423DD08C6}" type="datetime1">
              <a:rPr lang="en-ZA" smtClean="0"/>
              <a:t>2023/10/18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lIns="77925" tIns="38963" rIns="77925" bIns="38963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lIns="77925" tIns="38963" rIns="77925" bIns="38963"/>
          <a:lstStyle/>
          <a:p>
            <a:fld id="{878BC6F1-E627-D641-9420-C88C304E33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567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lIns="77925" tIns="38963" rIns="77925" bIns="38963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eaVert" lIns="77925" tIns="38963" rIns="77925" bIns="38963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lIns="77925" tIns="38963" rIns="77925" bIns="38963"/>
          <a:lstStyle/>
          <a:p>
            <a:fld id="{B08AD983-9B67-C449-B87A-1D065AE64B1A}" type="datetime1">
              <a:rPr lang="en-ZA" smtClean="0"/>
              <a:t>2023/10/18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lIns="77925" tIns="38963" rIns="77925" bIns="38963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lIns="77925" tIns="38963" rIns="77925" bIns="38963"/>
          <a:lstStyle/>
          <a:p>
            <a:fld id="{878BC6F1-E627-D641-9420-C88C304E33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8606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  <a:prstGeom prst="rect">
            <a:avLst/>
          </a:prstGeom>
        </p:spPr>
        <p:txBody>
          <a:bodyPr vert="eaVert" lIns="77925" tIns="38963" rIns="77925" bIns="38963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 lIns="77925" tIns="38963" rIns="77925" bIns="38963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lIns="77925" tIns="38963" rIns="77925" bIns="38963"/>
          <a:lstStyle/>
          <a:p>
            <a:fld id="{03883E0C-17C2-CE43-9CDA-D49D8843BEF9}" type="datetime1">
              <a:rPr lang="en-ZA" smtClean="0"/>
              <a:t>2023/10/18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lIns="77925" tIns="38963" rIns="77925" bIns="38963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lIns="77925" tIns="38963" rIns="77925" bIns="38963"/>
          <a:lstStyle/>
          <a:p>
            <a:fld id="{878BC6F1-E627-D641-9420-C88C304E33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628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96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792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688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5850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4812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3775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273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1700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A554F-1B21-0549-96CE-45A2B09E41D2}" type="datetime1">
              <a:rPr lang="en-ZA" smtClean="0"/>
              <a:t>2023/10/18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412C-A4D6-B546-B87D-2BE9F719EB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824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CFA5-D674-8C4B-A37F-72C3073EAEEB}" type="datetime1">
              <a:rPr lang="en-ZA" smtClean="0"/>
              <a:t>2023/10/18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412C-A4D6-B546-B87D-2BE9F719EB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92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4" grpId="0" build="p" bldLvl="2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3AB2-733E-704A-8734-D7F9E70413FB}" type="datetime1">
              <a:rPr lang="en-ZA" smtClean="0"/>
              <a:t>2023/10/18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412C-A4D6-B546-B87D-2BE9F719EB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75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9C2B-B1A1-8044-B271-E0AE146F3A78}" type="datetime1">
              <a:rPr lang="en-ZA" smtClean="0"/>
              <a:t>2023/10/18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412C-A4D6-B546-B87D-2BE9F719EB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544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D31B-7BD9-F649-A916-7B4A63817B5A}" type="datetime1">
              <a:rPr lang="en-ZA" smtClean="0"/>
              <a:t>2023/10/18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412C-A4D6-B546-B87D-2BE9F719EB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42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1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5" y="273054"/>
            <a:ext cx="6815667" cy="5853113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77E84-6185-374C-9484-A40792416B4E}" type="datetime1">
              <a:rPr lang="en-ZA" smtClean="0"/>
              <a:t>2023/10/18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412C-A4D6-B546-B87D-2BE9F719EB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087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77925" tIns="38963" rIns="77925" bIns="38963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77925" tIns="38963" rIns="77925" bIns="38963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52B58-25A1-BB4E-9BDE-E06C62B3084D}" type="datetime1">
              <a:rPr lang="en-ZA" smtClean="0"/>
              <a:t>2023/10/18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A412C-A4D6-B546-B87D-2BE9F719EB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0475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lvl1pPr algn="ctr" defTabSz="389626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2219" indent="-292219" algn="l" defTabSz="38962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3142" indent="-243516" algn="l" defTabSz="389626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4065" indent="-194813" algn="l" defTabSz="38962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690" indent="-194813" algn="l" defTabSz="389626" rtl="0" eaLnBrk="1" latinLnBrk="0" hangingPunct="1">
        <a:spcBef>
          <a:spcPct val="20000"/>
        </a:spcBef>
        <a:buFont typeface="Arial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3316" indent="-194813" algn="l" defTabSz="389626" rtl="0" eaLnBrk="1" latinLnBrk="0" hangingPunct="1">
        <a:spcBef>
          <a:spcPct val="20000"/>
        </a:spcBef>
        <a:buFont typeface="Arial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77925" tIns="38963" rIns="77925" bIns="38963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77925" tIns="38963" rIns="77925" bIns="38963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0C52B-6FC8-6B4E-B2AF-E2C9A8B525D9}" type="datetime1">
              <a:rPr lang="en-ZA" smtClean="0"/>
              <a:t>2023/10/18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03E72-D5F0-4E4F-BDEC-EB0189EBD1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261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ctr" defTabSz="389626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2219" indent="-292219" algn="l" defTabSz="38962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3142" indent="-243516" algn="l" defTabSz="389626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4065" indent="-194813" algn="l" defTabSz="38962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690" indent="-194813" algn="l" defTabSz="389626" rtl="0" eaLnBrk="1" latinLnBrk="0" hangingPunct="1">
        <a:spcBef>
          <a:spcPct val="20000"/>
        </a:spcBef>
        <a:buFont typeface="Arial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3316" indent="-194813" algn="l" defTabSz="389626" rtl="0" eaLnBrk="1" latinLnBrk="0" hangingPunct="1">
        <a:spcBef>
          <a:spcPct val="20000"/>
        </a:spcBef>
        <a:buFont typeface="Arial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4414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ctr" defTabSz="389626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2219" indent="-292219" algn="l" defTabSz="38962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3142" indent="-243516" algn="l" defTabSz="389626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4065" indent="-194813" algn="l" defTabSz="38962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690" indent="-194813" algn="l" defTabSz="389626" rtl="0" eaLnBrk="1" latinLnBrk="0" hangingPunct="1">
        <a:spcBef>
          <a:spcPct val="20000"/>
        </a:spcBef>
        <a:buFont typeface="Arial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3316" indent="-194813" algn="l" defTabSz="389626" rtl="0" eaLnBrk="1" latinLnBrk="0" hangingPunct="1">
        <a:spcBef>
          <a:spcPct val="20000"/>
        </a:spcBef>
        <a:buFont typeface="Arial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1013" y="746236"/>
            <a:ext cx="10532124" cy="3242441"/>
          </a:xfrm>
        </p:spPr>
        <p:txBody>
          <a:bodyPr>
            <a:normAutofit/>
          </a:bodyPr>
          <a:lstStyle/>
          <a:p>
            <a:r>
              <a:rPr lang="en-GB" sz="4400" dirty="0"/>
              <a:t>STIMULATING GROWTH</a:t>
            </a:r>
            <a:br>
              <a:rPr lang="en-GB" sz="4400" dirty="0"/>
            </a:br>
            <a:r>
              <a:rPr lang="en-GB" sz="4400" dirty="0"/>
              <a:t>WHO? HOW?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16014" y="3988676"/>
            <a:ext cx="5559972" cy="228686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dirty="0"/>
              <a:t>Iain Begg </a:t>
            </a:r>
          </a:p>
          <a:p>
            <a:pPr eaLnBrk="1" hangingPunct="1">
              <a:defRPr/>
            </a:pPr>
            <a:endParaRPr lang="en-GB" dirty="0"/>
          </a:p>
          <a:p>
            <a:r>
              <a:rPr lang="en-GB" sz="2000" dirty="0">
                <a:solidFill>
                  <a:schemeClr val="tx1"/>
                </a:solidFill>
              </a:rPr>
              <a:t>European Institute </a:t>
            </a:r>
          </a:p>
          <a:p>
            <a:r>
              <a:rPr lang="en-GB" sz="2000" dirty="0">
                <a:solidFill>
                  <a:schemeClr val="tx1"/>
                </a:solidFill>
              </a:rPr>
              <a:t>London School of Economics and Political Science</a:t>
            </a:r>
          </a:p>
          <a:p>
            <a:r>
              <a:rPr lang="en-GB" sz="2000" dirty="0"/>
              <a:t>@</a:t>
            </a:r>
            <a:r>
              <a:rPr lang="en-GB" sz="2000" dirty="0" err="1"/>
              <a:t>IainBeggLSE</a:t>
            </a:r>
            <a:endParaRPr lang="en-GB" sz="2000" dirty="0"/>
          </a:p>
          <a:p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725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B105B1B-973D-11D9-004B-84AEA0D44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STRATEGIC CHALLENGES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CB68442-3880-0C1E-FF71-C9ECA5226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945061"/>
          </a:xfrm>
        </p:spPr>
        <p:txBody>
          <a:bodyPr/>
          <a:lstStyle/>
          <a:p>
            <a:r>
              <a:rPr lang="en-GB" dirty="0"/>
              <a:t>Responding to the (oddly named) Inflation Reduction Act (IRA)</a:t>
            </a:r>
          </a:p>
          <a:p>
            <a:pPr lvl="2"/>
            <a:r>
              <a:rPr lang="en-GB" dirty="0"/>
              <a:t>Also, to the competitive strength of China and emerging Asia</a:t>
            </a:r>
          </a:p>
          <a:p>
            <a:r>
              <a:rPr lang="en-GB" dirty="0"/>
              <a:t>Making sense of strategic autonomy</a:t>
            </a:r>
          </a:p>
          <a:p>
            <a:pPr lvl="2"/>
            <a:r>
              <a:rPr lang="en-GB" dirty="0"/>
              <a:t>Does it imply protectionism?</a:t>
            </a:r>
          </a:p>
          <a:p>
            <a:r>
              <a:rPr lang="en-GB" dirty="0"/>
              <a:t>Europe’s ‘deficit’ in many new technologies</a:t>
            </a:r>
          </a:p>
          <a:p>
            <a:pPr lvl="2"/>
            <a:r>
              <a:rPr lang="en-GB" dirty="0"/>
              <a:t>Though hopes for AI and bio-tech</a:t>
            </a:r>
          </a:p>
          <a:p>
            <a:r>
              <a:rPr lang="en-GB" dirty="0"/>
              <a:t>High energy costs and their competitive impact</a:t>
            </a:r>
          </a:p>
          <a:p>
            <a:r>
              <a:rPr lang="en-GB" dirty="0"/>
              <a:t>Growth in an ageing, service dominated economy</a:t>
            </a:r>
          </a:p>
          <a:p>
            <a:pPr lvl="2"/>
            <a:r>
              <a:rPr lang="en-GB" dirty="0"/>
              <a:t>Is innovation inhibited?</a:t>
            </a:r>
          </a:p>
        </p:txBody>
      </p:sp>
    </p:spTree>
    <p:extLst>
      <p:ext uri="{BB962C8B-B14F-4D97-AF65-F5344CB8AC3E}">
        <p14:creationId xmlns:p14="http://schemas.microsoft.com/office/powerpoint/2010/main" val="1505570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582DB-A92D-0587-E342-80D4D4299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553171"/>
          </a:xfrm>
        </p:spPr>
        <p:txBody>
          <a:bodyPr>
            <a:normAutofit/>
          </a:bodyPr>
          <a:lstStyle/>
          <a:p>
            <a:r>
              <a:rPr lang="en-GB" dirty="0"/>
              <a:t>WHAT ROLE FOR THE STATE?</a:t>
            </a:r>
            <a:br>
              <a:rPr lang="en-GB" dirty="0"/>
            </a:br>
            <a:r>
              <a:rPr lang="en-GB" sz="3600" dirty="0"/>
              <a:t>ENABLER OR OBSTACLE?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4E39FD-A1C8-38BB-271F-D7B0A2D9DB6B}"/>
              </a:ext>
            </a:extLst>
          </p:cNvPr>
          <p:cNvSpPr txBox="1"/>
          <p:nvPr/>
        </p:nvSpPr>
        <p:spPr>
          <a:xfrm>
            <a:off x="539864" y="3799532"/>
            <a:ext cx="242983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/>
              <a:t>INFRASTRUCTURE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7E2F57-DA27-29BF-EE9E-1CB0BFB8AFEF}"/>
              </a:ext>
            </a:extLst>
          </p:cNvPr>
          <p:cNvSpPr txBox="1"/>
          <p:nvPr/>
        </p:nvSpPr>
        <p:spPr>
          <a:xfrm>
            <a:off x="5121607" y="5739305"/>
            <a:ext cx="258808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/>
              <a:t>SKILLS FORMATION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BC1AD1-4E80-8BBC-ABD3-FD97ABCC3B27}"/>
              </a:ext>
            </a:extLst>
          </p:cNvPr>
          <p:cNvSpPr txBox="1"/>
          <p:nvPr/>
        </p:nvSpPr>
        <p:spPr>
          <a:xfrm>
            <a:off x="9719784" y="3799531"/>
            <a:ext cx="155952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/>
              <a:t>STATE AIDS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BF14BF-63DF-585B-F666-BBEAF76FB6F7}"/>
              </a:ext>
            </a:extLst>
          </p:cNvPr>
          <p:cNvSpPr txBox="1"/>
          <p:nvPr/>
        </p:nvSpPr>
        <p:spPr>
          <a:xfrm>
            <a:off x="4722460" y="1951991"/>
            <a:ext cx="338637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/>
              <a:t>STRATEGIC INVESTMENTS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BCED04-323F-5A58-DAE1-8A31B0DFFF47}"/>
              </a:ext>
            </a:extLst>
          </p:cNvPr>
          <p:cNvSpPr txBox="1"/>
          <p:nvPr/>
        </p:nvSpPr>
        <p:spPr>
          <a:xfrm>
            <a:off x="4317556" y="3245533"/>
            <a:ext cx="4196182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FOSTERING GROWTH AND COMPETITIVE ADVANTAGE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C03DC2A-1811-23FB-C65E-ACB9AEE55339}"/>
              </a:ext>
            </a:extLst>
          </p:cNvPr>
          <p:cNvCxnSpPr>
            <a:stCxn id="6" idx="1"/>
            <a:endCxn id="8" idx="3"/>
          </p:cNvCxnSpPr>
          <p:nvPr/>
        </p:nvCxnSpPr>
        <p:spPr>
          <a:xfrm flipH="1" flipV="1">
            <a:off x="8513738" y="4030363"/>
            <a:ext cx="1206046" cy="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01A3896-5903-2860-CB05-FD0219A97D52}"/>
              </a:ext>
            </a:extLst>
          </p:cNvPr>
          <p:cNvCxnSpPr>
            <a:stCxn id="7" idx="2"/>
            <a:endCxn id="8" idx="0"/>
          </p:cNvCxnSpPr>
          <p:nvPr/>
        </p:nvCxnSpPr>
        <p:spPr>
          <a:xfrm flipH="1">
            <a:off x="6415647" y="2413656"/>
            <a:ext cx="1" cy="83187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478DA72-F040-9DFF-ADBB-0E01E12F0950}"/>
              </a:ext>
            </a:extLst>
          </p:cNvPr>
          <p:cNvCxnSpPr>
            <a:stCxn id="5" idx="0"/>
            <a:endCxn id="8" idx="2"/>
          </p:cNvCxnSpPr>
          <p:nvPr/>
        </p:nvCxnSpPr>
        <p:spPr>
          <a:xfrm flipH="1" flipV="1">
            <a:off x="6415647" y="4815193"/>
            <a:ext cx="1" cy="92411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EADCEE4-F55F-0C4C-BCFF-8F63C62EC9A2}"/>
              </a:ext>
            </a:extLst>
          </p:cNvPr>
          <p:cNvCxnSpPr>
            <a:stCxn id="4" idx="3"/>
            <a:endCxn id="8" idx="1"/>
          </p:cNvCxnSpPr>
          <p:nvPr/>
        </p:nvCxnSpPr>
        <p:spPr>
          <a:xfrm flipV="1">
            <a:off x="2969696" y="4030363"/>
            <a:ext cx="1347860" cy="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DEC21AE-F374-C0F7-215E-1CE50625F057}"/>
              </a:ext>
            </a:extLst>
          </p:cNvPr>
          <p:cNvSpPr txBox="1"/>
          <p:nvPr/>
        </p:nvSpPr>
        <p:spPr>
          <a:xfrm>
            <a:off x="1754780" y="2654300"/>
            <a:ext cx="725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TAX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6F26329-19BD-7CA7-0551-AF93D1176670}"/>
              </a:ext>
            </a:extLst>
          </p:cNvPr>
          <p:cNvSpPr txBox="1"/>
          <p:nvPr/>
        </p:nvSpPr>
        <p:spPr>
          <a:xfrm>
            <a:off x="9356960" y="2468602"/>
            <a:ext cx="2123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REGULATORY MIX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E6C86A1-E98F-7B43-989A-46E92E6F64C5}"/>
              </a:ext>
            </a:extLst>
          </p:cNvPr>
          <p:cNvSpPr txBox="1"/>
          <p:nvPr/>
        </p:nvSpPr>
        <p:spPr>
          <a:xfrm>
            <a:off x="1288827" y="4903020"/>
            <a:ext cx="2123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POLITICAL STABILITY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4E4819C-39D1-DD29-16D1-75B6E46430FD}"/>
              </a:ext>
            </a:extLst>
          </p:cNvPr>
          <p:cNvSpPr txBox="1"/>
          <p:nvPr/>
        </p:nvSpPr>
        <p:spPr>
          <a:xfrm>
            <a:off x="9356960" y="4880765"/>
            <a:ext cx="2123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MONETARY CONDITIONS</a:t>
            </a:r>
          </a:p>
        </p:txBody>
      </p:sp>
    </p:spTree>
    <p:extLst>
      <p:ext uri="{BB962C8B-B14F-4D97-AF65-F5344CB8AC3E}">
        <p14:creationId xmlns:p14="http://schemas.microsoft.com/office/powerpoint/2010/main" val="122776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58F2B-B256-60E9-E1A8-6CDE38FEE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477043"/>
          </a:xfrm>
        </p:spPr>
        <p:txBody>
          <a:bodyPr>
            <a:normAutofit/>
          </a:bodyPr>
          <a:lstStyle/>
          <a:p>
            <a:r>
              <a:rPr lang="en-GB" dirty="0"/>
              <a:t>CALLS FOR EU PUBLIC INVESTMENT</a:t>
            </a:r>
            <a:br>
              <a:rPr lang="en-GB" dirty="0"/>
            </a:br>
            <a:r>
              <a:rPr lang="en-GB" dirty="0"/>
              <a:t>Evident tensions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5F4050-4B27-299B-F84F-A1D821CB1EA8}"/>
              </a:ext>
            </a:extLst>
          </p:cNvPr>
          <p:cNvSpPr txBox="1"/>
          <p:nvPr/>
        </p:nvSpPr>
        <p:spPr>
          <a:xfrm>
            <a:off x="4273583" y="2035278"/>
            <a:ext cx="3953681" cy="830997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DIFFICULT POLITICS OF</a:t>
            </a:r>
          </a:p>
          <a:p>
            <a:pPr algn="ctr"/>
            <a:r>
              <a:rPr lang="en-GB" sz="2400" dirty="0"/>
              <a:t>CROSS-BORDER TRANSFERS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06CD51-5F56-09F4-65BE-7D0460D4B468}"/>
              </a:ext>
            </a:extLst>
          </p:cNvPr>
          <p:cNvSpPr txBox="1"/>
          <p:nvPr/>
        </p:nvSpPr>
        <p:spPr>
          <a:xfrm>
            <a:off x="1066301" y="4304183"/>
            <a:ext cx="3207282" cy="1200329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CONSTRAINED FISCAL CAPACITY OF MANY MEMBER STATES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912AE3-029F-5A85-E03F-63903852F498}"/>
              </a:ext>
            </a:extLst>
          </p:cNvPr>
          <p:cNvSpPr txBox="1"/>
          <p:nvPr/>
        </p:nvSpPr>
        <p:spPr>
          <a:xfrm>
            <a:off x="8227264" y="4304183"/>
            <a:ext cx="3061728" cy="1200329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MORAL HAZARD WORRIES OF NET CONTRIBUTORS</a:t>
            </a:r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2F0030F6-6153-5B0D-EC59-B4FA3058D510}"/>
              </a:ext>
            </a:extLst>
          </p:cNvPr>
          <p:cNvSpPr/>
          <p:nvPr/>
        </p:nvSpPr>
        <p:spPr>
          <a:xfrm>
            <a:off x="4926592" y="3564264"/>
            <a:ext cx="2647665" cy="2033488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300" dirty="0"/>
              <a:t>CASE FOR EU FUNDING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210A04-4F0C-E391-43D3-CC62C7CB6073}"/>
              </a:ext>
            </a:extLst>
          </p:cNvPr>
          <p:cNvSpPr txBox="1"/>
          <p:nvPr/>
        </p:nvSpPr>
        <p:spPr>
          <a:xfrm>
            <a:off x="1909777" y="5957187"/>
            <a:ext cx="8466123" cy="46166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NATURE OF EU PUBLIC GOODS – BEYOND “GREEN” AND “DIGITAL”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63ECFAD-CF69-8E41-C47F-DD263A83181F}"/>
              </a:ext>
            </a:extLst>
          </p:cNvPr>
          <p:cNvSpPr/>
          <p:nvPr/>
        </p:nvSpPr>
        <p:spPr>
          <a:xfrm>
            <a:off x="1311007" y="2682897"/>
            <a:ext cx="2548512" cy="1068636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LOANS OR GRANTS?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7A8C2ED-0AFC-0DD2-8659-CA8993AF5C4E}"/>
              </a:ext>
            </a:extLst>
          </p:cNvPr>
          <p:cNvSpPr/>
          <p:nvPr/>
        </p:nvSpPr>
        <p:spPr>
          <a:xfrm>
            <a:off x="8416887" y="2699115"/>
            <a:ext cx="2872105" cy="1068636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STRICT CONDI-TIONALITY?</a:t>
            </a:r>
          </a:p>
        </p:txBody>
      </p:sp>
    </p:spTree>
    <p:extLst>
      <p:ext uri="{BB962C8B-B14F-4D97-AF65-F5344CB8AC3E}">
        <p14:creationId xmlns:p14="http://schemas.microsoft.com/office/powerpoint/2010/main" val="241844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3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90DAD-1A05-B741-14CD-2F78EC835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INDUSTRIAL STRATEGY…OR POLICY?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DA69B-C4F0-C917-7045-D4CA1AB89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60502"/>
            <a:ext cx="10972800" cy="482599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Policy strategy</a:t>
            </a:r>
          </a:p>
          <a:p>
            <a:pPr lvl="1"/>
            <a:r>
              <a:rPr lang="en-GB" dirty="0"/>
              <a:t>Decarbonisation</a:t>
            </a:r>
          </a:p>
          <a:p>
            <a:pPr lvl="2"/>
            <a:r>
              <a:rPr lang="en-GB" dirty="0"/>
              <a:t>Energy substitution and ‘on-shoring’ of production: challenges of higher costs</a:t>
            </a:r>
          </a:p>
          <a:p>
            <a:pPr lvl="1"/>
            <a:r>
              <a:rPr lang="en-GB" dirty="0"/>
              <a:t>Supply chain simplification</a:t>
            </a:r>
          </a:p>
          <a:p>
            <a:pPr lvl="1"/>
            <a:r>
              <a:rPr lang="en-GB" dirty="0"/>
              <a:t>The single market as an underlying motor of growth … or not</a:t>
            </a:r>
          </a:p>
          <a:p>
            <a:r>
              <a:rPr lang="en-GB" dirty="0"/>
              <a:t>Policy interventions</a:t>
            </a:r>
          </a:p>
          <a:p>
            <a:pPr lvl="1"/>
            <a:r>
              <a:rPr lang="en-GB" dirty="0"/>
              <a:t>Adequacy of fiscal allocations</a:t>
            </a:r>
          </a:p>
          <a:p>
            <a:pPr lvl="1"/>
            <a:r>
              <a:rPr lang="en-GB" dirty="0"/>
              <a:t>The ‘green deal’ </a:t>
            </a:r>
          </a:p>
          <a:p>
            <a:pPr lvl="2"/>
            <a:r>
              <a:rPr lang="en-GB" dirty="0"/>
              <a:t>Related focus of RRF projects</a:t>
            </a:r>
          </a:p>
          <a:p>
            <a:pPr lvl="1"/>
            <a:r>
              <a:rPr lang="en-GB" dirty="0"/>
              <a:t>Is STEP enough of a step forward, or mainly repackaging?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940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98CF6-BA3C-6DC4-91FE-96681A55D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CONCLUDING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037BF-123E-9A95-1B0F-F2DE0E439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348" y="1417641"/>
            <a:ext cx="10701051" cy="4881560"/>
          </a:xfrm>
        </p:spPr>
        <p:txBody>
          <a:bodyPr>
            <a:normAutofit/>
          </a:bodyPr>
          <a:lstStyle/>
          <a:p>
            <a:r>
              <a:rPr lang="en-GB" dirty="0"/>
              <a:t>Ideological bases of policies</a:t>
            </a:r>
          </a:p>
          <a:p>
            <a:pPr lvl="1"/>
            <a:r>
              <a:rPr lang="en-GB" dirty="0"/>
              <a:t>Ordo-liberal or interventionist?</a:t>
            </a:r>
          </a:p>
          <a:p>
            <a:r>
              <a:rPr lang="en-GB" dirty="0"/>
              <a:t>Political economy</a:t>
            </a:r>
            <a:r>
              <a:rPr lang="en-GB" baseline="0" dirty="0"/>
              <a:t> considerations</a:t>
            </a:r>
          </a:p>
          <a:p>
            <a:pPr lvl="1"/>
            <a:r>
              <a:rPr lang="en-GB" dirty="0"/>
              <a:t>Burden-sharing tricky</a:t>
            </a:r>
          </a:p>
          <a:p>
            <a:pPr lvl="2"/>
            <a:r>
              <a:rPr lang="en-GB" dirty="0"/>
              <a:t>Battery contests; </a:t>
            </a:r>
          </a:p>
          <a:p>
            <a:pPr lvl="1"/>
            <a:r>
              <a:rPr lang="en-GB" baseline="0" dirty="0"/>
              <a:t>Limited</a:t>
            </a:r>
            <a:r>
              <a:rPr lang="en-GB" dirty="0"/>
              <a:t> fiscal capacity at EU level: is it well used or squandered?</a:t>
            </a:r>
          </a:p>
          <a:p>
            <a:pPr lvl="1"/>
            <a:r>
              <a:rPr lang="en-GB" dirty="0"/>
              <a:t>National level capacities highly uneven</a:t>
            </a:r>
          </a:p>
          <a:p>
            <a:r>
              <a:rPr lang="en-GB" dirty="0"/>
              <a:t>Delicate balance between competition aims and state aids</a:t>
            </a:r>
          </a:p>
          <a:p>
            <a:r>
              <a:rPr lang="en-GB" baseline="0" dirty="0"/>
              <a:t>How to assure political and institutional</a:t>
            </a:r>
            <a:r>
              <a:rPr lang="en-GB" dirty="0"/>
              <a:t> buy-in</a:t>
            </a:r>
            <a:endParaRPr lang="en-GB" baseline="0" dirty="0"/>
          </a:p>
        </p:txBody>
      </p:sp>
    </p:spTree>
    <p:extLst>
      <p:ext uri="{BB962C8B-B14F-4D97-AF65-F5344CB8AC3E}">
        <p14:creationId xmlns:p14="http://schemas.microsoft.com/office/powerpoint/2010/main" val="335227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C01BF8-2054-6268-5C3A-EA27A9F6BC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“Economic growth cannot occur without some degree of mass frivolity.”</a:t>
            </a:r>
            <a:b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DE2B05B-E6CA-741D-B161-97320DCF6F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German philosopher Peter </a:t>
            </a:r>
            <a:r>
              <a:rPr lang="en-GB" sz="36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Sloterdijk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188723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21250</TotalTime>
  <Words>309</Words>
  <Application>Microsoft Office PowerPoint</Application>
  <PresentationFormat>Widescreen</PresentationFormat>
  <Paragraphs>61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Office Theme</vt:lpstr>
      <vt:lpstr>Custom Design</vt:lpstr>
      <vt:lpstr>1_Custom Design</vt:lpstr>
      <vt:lpstr>STIMULATING GROWTH WHO? HOW? </vt:lpstr>
      <vt:lpstr>THE STRATEGIC CHALLENGES</vt:lpstr>
      <vt:lpstr>WHAT ROLE FOR THE STATE? ENABLER OR OBSTACLE?</vt:lpstr>
      <vt:lpstr>CALLS FOR EU PUBLIC INVESTMENT Evident tensions</vt:lpstr>
      <vt:lpstr>INDUSTRIAL STRATEGY…OR POLICY?</vt:lpstr>
      <vt:lpstr>CONCLUDING COMMENTS</vt:lpstr>
      <vt:lpstr>“Economic growth cannot occur without some degree of mass frivolity.”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GOVERNANCE CHALLENGES CONFRONTING THE NEW EUROPEAN COMMISSION</dc:title>
  <dc:creator>Iain BEGG</dc:creator>
  <cp:lastModifiedBy>Iain BEGG</cp:lastModifiedBy>
  <cp:revision>136</cp:revision>
  <dcterms:created xsi:type="dcterms:W3CDTF">2019-11-08T17:17:28Z</dcterms:created>
  <dcterms:modified xsi:type="dcterms:W3CDTF">2023-10-19T10:13:30Z</dcterms:modified>
</cp:coreProperties>
</file>