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0"/>
    <p:restoredTop sz="94640"/>
  </p:normalViewPr>
  <p:slideViewPr>
    <p:cSldViewPr snapToGrid="0" snapToObjects="1">
      <p:cViewPr varScale="1">
        <p:scale>
          <a:sx n="62" d="100"/>
          <a:sy n="62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C74D7-B747-A544-8AF3-0B2CD48366B7}" type="datetimeFigureOut">
              <a:rPr lang="es-ES" smtClean="0"/>
              <a:t>17/10/2023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E7F3-2854-5B40-84BD-7C1D6E3868A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53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5D07F-D9E6-E845-ABAE-C496A55B9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557" y="1412102"/>
            <a:ext cx="6940267" cy="2387600"/>
          </a:xfrm>
          <a:noFill/>
        </p:spPr>
        <p:txBody>
          <a:bodyPr wrap="square" lIns="0" anchor="t" anchorCtr="0">
            <a:normAutofit/>
          </a:bodyPr>
          <a:lstStyle>
            <a:lvl1pPr algn="l"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8330-9B46-2B4A-88CB-BBA6492EC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557" y="4030371"/>
            <a:ext cx="5150536" cy="1567240"/>
          </a:xfrm>
        </p:spPr>
        <p:txBody>
          <a:bodyPr lIns="0" anchor="t" anchorCtr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28371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6"/>
            <a:ext cx="5859463" cy="21560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F27B96D6-59E0-D14C-82BF-94DBA4C75E6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74712" y="987425"/>
            <a:ext cx="45497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10" name="Marcador de posición de imagen 2">
            <a:extLst>
              <a:ext uri="{FF2B5EF4-FFF2-40B4-BE49-F238E27FC236}">
                <a16:creationId xmlns:a16="http://schemas.microsoft.com/office/drawing/2014/main" id="{6D5BA7C9-59E2-5942-B6A2-525CBCA90630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600699" y="3303816"/>
            <a:ext cx="5859463" cy="2557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33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856A72-C98F-E741-AC4E-26A159CDE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FAC3D-E137-3444-AC1A-D6879E2B0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E16B5-B918-5E43-91B5-2204959A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8988F3EA-C852-F14C-ABB6-86035C9CA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378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964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64D801-4D0C-F647-AD55-976FC10FA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1146411"/>
            <a:ext cx="2735263" cy="476307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447500-C1C1-0C48-8E36-0A8847A5D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74713" y="1146411"/>
            <a:ext cx="7697787" cy="476306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F95EA-C615-C54E-903A-00253A22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091997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224883-BAD4-ED4E-A8D0-FF3E0A4D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57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78EB0-7FFF-D243-87E2-2C4100C0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7" y="1152758"/>
            <a:ext cx="10699186" cy="1325563"/>
          </a:xfrm>
        </p:spPr>
        <p:txBody>
          <a:bodyPr anchor="t" anchorCtr="0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133987-260A-A94D-B9A9-1EA7E495E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0977" y="2730926"/>
            <a:ext cx="10699186" cy="3189814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C0C721-1EDF-CD47-929B-E9BD70E1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2679" y="6076349"/>
            <a:ext cx="450935" cy="365125"/>
          </a:xfrm>
        </p:spPr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1085A88C-3371-1346-B902-FE0F5CCD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6508" y="61307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322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1E003-4354-BE4E-BAD0-09E4E55E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293" y="1332548"/>
            <a:ext cx="1072987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944C37-D002-7249-9671-D115B419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0293" y="4425633"/>
            <a:ext cx="107298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A001B-E590-9546-A1BC-8E7E3A7E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93CD924F-B0BA-D34B-8679-987480628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62916" y="613351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8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B740FF-768D-984E-A5D5-98DDBC4BA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EBD72F-C901-A14A-9976-65B5E52665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0020" y="2685327"/>
            <a:ext cx="5249779" cy="339742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A9CD86-F882-1A4D-B8DD-0844ABD0E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85327"/>
            <a:ext cx="5304184" cy="339742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1928A-0B92-C448-AFD4-C264B270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87F0BD42-BA2E-714B-B522-8E9F0B875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62400" y="612896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95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44C7F-EBDA-A24F-9D47-56A545BC0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1076858"/>
            <a:ext cx="10714728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4399-C56C-D944-99F0-CDFA8724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434" y="2575901"/>
            <a:ext cx="52890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B094BD-D882-8B4A-B574-0E863B8CF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5435" y="3550445"/>
            <a:ext cx="52890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343CEE-F82C-2847-B3BB-2F7BA34FB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561" y="2575901"/>
            <a:ext cx="53026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B9E527-557A-8844-884D-2B9E100138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57562" y="3550445"/>
            <a:ext cx="5302602" cy="249551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915A4B-1670-7142-8981-F9E8B8C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E1824371-E7C3-EB40-81A2-200ECB384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764366" y="6141665"/>
            <a:ext cx="4155744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79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4F637-1308-664C-83B4-FA3A5C5F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E102C0-E24E-E349-A2A5-1AC8458C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EC2D1B76-8B8D-8D4A-8189-7108E90AB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6408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04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38ACD2-C9D8-5442-BE0B-F65DAA9A8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C88E4-43E3-4848-BE02-F9F0F284F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7157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7EF2B-C263-964F-9EEB-6EE87EEA6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1180617"/>
            <a:ext cx="4278881" cy="1407007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DC231-D60C-4B40-8F93-3EA127AA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1088" y="1177441"/>
            <a:ext cx="3421550" cy="4688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B91F3-F429-714F-93EA-25BF9C708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144" y="2754774"/>
            <a:ext cx="4278881" cy="31142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25F79-DD28-5D40-BD54-BD567D0C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F2869BA2-D0C4-E546-BFB4-992AFCA69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76939CAF-0F22-644B-A275-1944B762541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47059" y="1180617"/>
            <a:ext cx="3010468" cy="224838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35388C7D-5BB4-704B-8D60-3D827BB08F6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447058" y="3528646"/>
            <a:ext cx="3010468" cy="2340342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041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25980C-B0AE-584D-B812-F230492AC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976" y="987425"/>
            <a:ext cx="4687323" cy="1408534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3617446-3B88-DD40-BC8F-9AC1CD441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0699" y="987425"/>
            <a:ext cx="585946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71A45F-B5D7-0D40-9164-03C3CF422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0976" y="2546430"/>
            <a:ext cx="4687323" cy="33225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57988F-65C2-A242-8902-38001BE9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‹#›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A1BD20AF-6FDF-694F-8BBB-BAF5BFBCA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416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641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6CA309-E17A-2B44-85BE-A3856B25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1" y="1152758"/>
            <a:ext cx="10690142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D2B88-EA5F-F340-83EC-5CE5D16C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0021" y="2725947"/>
            <a:ext cx="10690142" cy="3194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41A8EE-456F-8E45-ACEA-FDC28B223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38867" y="6076347"/>
            <a:ext cx="450935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52F14F-3A0B-CE46-8BBB-70A85C274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76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 anchorCtr="1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676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0" userDrawn="1">
          <p15:clr>
            <a:srgbClr val="F26B43"/>
          </p15:clr>
        </p15:guide>
        <p15:guide id="2" pos="73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75D87EBE-9FF8-2297-DC88-D8D9DBBA2096}"/>
              </a:ext>
            </a:extLst>
          </p:cNvPr>
          <p:cNvSpPr txBox="1">
            <a:spLocks/>
          </p:cNvSpPr>
          <p:nvPr/>
        </p:nvSpPr>
        <p:spPr>
          <a:xfrm>
            <a:off x="327053" y="1718142"/>
            <a:ext cx="6940267" cy="1057715"/>
          </a:xfrm>
          <a:prstGeom prst="rect">
            <a:avLst/>
          </a:prstGeom>
          <a:noFill/>
        </p:spPr>
        <p:txBody>
          <a:bodyPr vert="horz" wrap="square" lIns="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800" dirty="0" err="1">
                <a:latin typeface="Verdana" panose="020B0604030504040204" pitchFamily="34" charset="0"/>
              </a:rPr>
              <a:t>European</a:t>
            </a:r>
            <a:r>
              <a:rPr lang="lt-LT" sz="2800" dirty="0">
                <a:latin typeface="Verdana" panose="020B0604030504040204" pitchFamily="34" charset="0"/>
              </a:rPr>
              <a:t> </a:t>
            </a:r>
            <a:r>
              <a:rPr lang="lt-LT" sz="2800" dirty="0" err="1">
                <a:latin typeface="Verdana" panose="020B0604030504040204" pitchFamily="34" charset="0"/>
              </a:rPr>
              <a:t>and</a:t>
            </a:r>
            <a:r>
              <a:rPr lang="lt-LT" sz="2800" dirty="0">
                <a:latin typeface="Verdana" panose="020B0604030504040204" pitchFamily="34" charset="0"/>
              </a:rPr>
              <a:t> </a:t>
            </a:r>
            <a:r>
              <a:rPr lang="lt-LT" sz="2800" dirty="0" err="1">
                <a:latin typeface="Verdana" panose="020B0604030504040204" pitchFamily="34" charset="0"/>
              </a:rPr>
              <a:t>national</a:t>
            </a:r>
            <a:r>
              <a:rPr lang="lt-LT" sz="2800" dirty="0">
                <a:latin typeface="Verdana" panose="020B0604030504040204" pitchFamily="34" charset="0"/>
              </a:rPr>
              <a:t> </a:t>
            </a:r>
            <a:r>
              <a:rPr lang="lt-LT" sz="2800" dirty="0" err="1">
                <a:latin typeface="Verdana" panose="020B0604030504040204" pitchFamily="34" charset="0"/>
              </a:rPr>
              <a:t>policies</a:t>
            </a:r>
            <a:r>
              <a:rPr lang="lt-LT" sz="2800" dirty="0">
                <a:latin typeface="Verdana" panose="020B0604030504040204" pitchFamily="34" charset="0"/>
              </a:rPr>
              <a:t> to </a:t>
            </a:r>
            <a:r>
              <a:rPr lang="lt-LT" sz="2800" dirty="0" err="1">
                <a:latin typeface="Verdana" panose="020B0604030504040204" pitchFamily="34" charset="0"/>
              </a:rPr>
              <a:t>stimulate</a:t>
            </a:r>
            <a:r>
              <a:rPr lang="lt-LT" sz="2800" dirty="0">
                <a:latin typeface="Verdana" panose="020B0604030504040204" pitchFamily="34" charset="0"/>
              </a:rPr>
              <a:t> </a:t>
            </a:r>
            <a:r>
              <a:rPr lang="lt-LT" sz="2800" dirty="0" err="1">
                <a:latin typeface="Verdana" panose="020B0604030504040204" pitchFamily="34" charset="0"/>
              </a:rPr>
              <a:t>growth</a:t>
            </a:r>
            <a:r>
              <a:rPr lang="lt-LT" sz="2800" dirty="0">
                <a:latin typeface="Verdana" panose="020B0604030504040204" pitchFamily="34" charset="0"/>
              </a:rPr>
              <a:t>/</a:t>
            </a:r>
            <a:r>
              <a:rPr lang="lt-LT" sz="2800" dirty="0" err="1">
                <a:latin typeface="Verdana" panose="020B0604030504040204" pitchFamily="34" charset="0"/>
              </a:rPr>
              <a:t>investment</a:t>
            </a:r>
            <a:br>
              <a:rPr lang="lt-LT" sz="2800" dirty="0">
                <a:latin typeface="Calibri" panose="020F0502020204030204" pitchFamily="34" charset="0"/>
              </a:rPr>
            </a:br>
            <a:endParaRPr lang="es-ES" sz="2800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6621CE89-7049-372D-0FC5-8C0DEEADF44C}"/>
              </a:ext>
            </a:extLst>
          </p:cNvPr>
          <p:cNvSpPr txBox="1">
            <a:spLocks/>
          </p:cNvSpPr>
          <p:nvPr/>
        </p:nvSpPr>
        <p:spPr>
          <a:xfrm>
            <a:off x="327053" y="2906486"/>
            <a:ext cx="5420604" cy="1741037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900" dirty="0" err="1"/>
              <a:t>National</a:t>
            </a:r>
            <a:r>
              <a:rPr lang="es-ES" sz="2900" dirty="0"/>
              <a:t> Bank </a:t>
            </a:r>
            <a:r>
              <a:rPr lang="es-ES" sz="2900" dirty="0" err="1"/>
              <a:t>of</a:t>
            </a:r>
            <a:r>
              <a:rPr lang="es-ES" sz="2900" dirty="0"/>
              <a:t> </a:t>
            </a:r>
            <a:r>
              <a:rPr lang="es-ES" sz="2900" dirty="0" err="1"/>
              <a:t>Poland</a:t>
            </a:r>
            <a:endParaRPr lang="es-ES" sz="2900" dirty="0"/>
          </a:p>
          <a:p>
            <a:pPr algn="just"/>
            <a:r>
              <a:rPr lang="lt-LT" sz="2900" dirty="0" err="1">
                <a:latin typeface="Verdana" panose="020B0604030504040204" pitchFamily="34" charset="0"/>
              </a:rPr>
              <a:t>Warsaw</a:t>
            </a:r>
            <a:r>
              <a:rPr lang="lt-LT" sz="2900" dirty="0">
                <a:latin typeface="Verdana" panose="020B0604030504040204" pitchFamily="34" charset="0"/>
              </a:rPr>
              <a:t> </a:t>
            </a:r>
            <a:r>
              <a:rPr lang="lt-LT" sz="2900" dirty="0" err="1">
                <a:latin typeface="Verdana" panose="020B0604030504040204" pitchFamily="34" charset="0"/>
              </a:rPr>
              <a:t>on</a:t>
            </a:r>
            <a:r>
              <a:rPr lang="lt-LT" sz="2900" dirty="0">
                <a:latin typeface="Verdana" panose="020B0604030504040204" pitchFamily="34" charset="0"/>
              </a:rPr>
              <a:t> </a:t>
            </a:r>
            <a:r>
              <a:rPr lang="lt-LT" sz="2900" dirty="0" err="1">
                <a:latin typeface="Verdana" panose="020B0604030504040204" pitchFamily="34" charset="0"/>
              </a:rPr>
              <a:t>October</a:t>
            </a:r>
            <a:r>
              <a:rPr lang="lt-LT" sz="2900" dirty="0">
                <a:latin typeface="Verdana" panose="020B0604030504040204" pitchFamily="34" charset="0"/>
              </a:rPr>
              <a:t> 20th</a:t>
            </a:r>
          </a:p>
          <a:p>
            <a:pPr algn="just"/>
            <a:endParaRPr lang="lt-LT" sz="2900" dirty="0">
              <a:latin typeface="Verdana" panose="020B0604030504040204" pitchFamily="34" charset="0"/>
            </a:endParaRPr>
          </a:p>
          <a:p>
            <a:pPr algn="just"/>
            <a:r>
              <a:rPr lang="en-GB" sz="2900" i="1" dirty="0"/>
              <a:t>Marco Buti – Tommaso </a:t>
            </a:r>
            <a:r>
              <a:rPr lang="en-GB" sz="2900" i="1" dirty="0" err="1"/>
              <a:t>Padoa-Schioppa</a:t>
            </a:r>
            <a:r>
              <a:rPr lang="en-GB" sz="2900" i="1" dirty="0"/>
              <a:t> Chair in European Economic and Monetary Integration - EUI</a:t>
            </a:r>
          </a:p>
          <a:p>
            <a:pPr algn="just"/>
            <a:endParaRPr lang="lt-LT" sz="1800" dirty="0">
              <a:latin typeface="Calibri" panose="020F0502020204030204" pitchFamily="34" charset="0"/>
            </a:endParaRP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970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B7DF5-C23F-93BA-E5DE-FF0B05C8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2</a:t>
            </a:fld>
            <a:endParaRPr lang="es-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E9D7D5-46B9-68E1-51EA-D2C3BCD3B787}"/>
              </a:ext>
            </a:extLst>
          </p:cNvPr>
          <p:cNvSpPr txBox="1"/>
          <p:nvPr/>
        </p:nvSpPr>
        <p:spPr>
          <a:xfrm>
            <a:off x="3433905" y="3500006"/>
            <a:ext cx="3096481" cy="18206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631F40-007C-9143-1B19-30A9E0427BFC}"/>
              </a:ext>
            </a:extLst>
          </p:cNvPr>
          <p:cNvSpPr txBox="1"/>
          <p:nvPr/>
        </p:nvSpPr>
        <p:spPr>
          <a:xfrm>
            <a:off x="273503" y="3501811"/>
            <a:ext cx="2801759" cy="18188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646B63D-4F07-E8B8-5CB5-7AA8FE2186F7}"/>
              </a:ext>
            </a:extLst>
          </p:cNvPr>
          <p:cNvSpPr/>
          <p:nvPr/>
        </p:nvSpPr>
        <p:spPr>
          <a:xfrm rot="5400000">
            <a:off x="4685011" y="2221825"/>
            <a:ext cx="434698" cy="20790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CC0A207-49E3-2FDD-6CBD-581656BD1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771" y="787003"/>
            <a:ext cx="6221211" cy="782357"/>
          </a:xfrm>
          <a:noFill/>
        </p:spPr>
        <p:txBody>
          <a:bodyPr/>
          <a:lstStyle/>
          <a:p>
            <a:r>
              <a:rPr lang="en-GB" sz="2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challenges in 2023: twin transition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E711A5-FA8C-157A-D79A-489B9F299976}"/>
              </a:ext>
            </a:extLst>
          </p:cNvPr>
          <p:cNvSpPr/>
          <p:nvPr/>
        </p:nvSpPr>
        <p:spPr>
          <a:xfrm>
            <a:off x="309175" y="1787920"/>
            <a:ext cx="6221211" cy="7053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Twin transition</a:t>
            </a:r>
          </a:p>
          <a:p>
            <a:pPr algn="ctr"/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Additional EUR 650 bn per year until 2030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FEEEA9-D200-1641-444B-88AB7DEFF20B}"/>
              </a:ext>
            </a:extLst>
          </p:cNvPr>
          <p:cNvSpPr/>
          <p:nvPr/>
        </p:nvSpPr>
        <p:spPr>
          <a:xfrm>
            <a:off x="309175" y="2550261"/>
            <a:ext cx="2801759" cy="461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b="1" dirty="0">
                <a:solidFill>
                  <a:schemeClr val="accent6">
                    <a:lumMod val="75000"/>
                  </a:schemeClr>
                </a:solidFill>
              </a:rPr>
              <a:t>Green transition: </a:t>
            </a:r>
          </a:p>
          <a:p>
            <a:pPr algn="ctr"/>
            <a:r>
              <a:rPr lang="en-IE" sz="1200" b="1" dirty="0">
                <a:solidFill>
                  <a:schemeClr val="accent6">
                    <a:lumMod val="75000"/>
                  </a:schemeClr>
                </a:solidFill>
              </a:rPr>
              <a:t> EUR 520 bn</a:t>
            </a:r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D4DA01-7BD7-5E17-4064-25C576A01250}"/>
              </a:ext>
            </a:extLst>
          </p:cNvPr>
          <p:cNvSpPr/>
          <p:nvPr/>
        </p:nvSpPr>
        <p:spPr>
          <a:xfrm>
            <a:off x="482283" y="3700211"/>
            <a:ext cx="1070567" cy="6343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Energy and transport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F14CC4-2B2D-2C04-8F7A-B6FBDDC1658B}"/>
              </a:ext>
            </a:extLst>
          </p:cNvPr>
          <p:cNvSpPr/>
          <p:nvPr/>
        </p:nvSpPr>
        <p:spPr>
          <a:xfrm>
            <a:off x="6964221" y="1779353"/>
            <a:ext cx="4952915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Additional private and public investment needs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related to the green and digital transitions estimated at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€650 billion per year until 2030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RepowerEU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Communication estimated additional investments of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€300bn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(EUR 2022)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from now until 2030 for reducing our reliance on Russian fossil fuel imports.</a:t>
            </a:r>
          </a:p>
          <a:p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Reassessed given the higher energy prices and IRA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n-US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RRF resources will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not be enough</a:t>
            </a:r>
          </a:p>
          <a:p>
            <a:pPr algn="just"/>
            <a:endParaRPr lang="en-US" sz="1600" dirty="0"/>
          </a:p>
        </p:txBody>
      </p:sp>
      <p:pic>
        <p:nvPicPr>
          <p:cNvPr id="13" name="Picture 6" descr="Green energy ">
            <a:extLst>
              <a:ext uri="{FF2B5EF4-FFF2-40B4-BE49-F238E27FC236}">
                <a16:creationId xmlns:a16="http://schemas.microsoft.com/office/drawing/2014/main" id="{2C8C9656-C45F-D02D-AEE5-69420E4C6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48" y="2674931"/>
            <a:ext cx="738925" cy="73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3134021-0FDF-8B55-B470-01929E4ACBFE}"/>
              </a:ext>
            </a:extLst>
          </p:cNvPr>
          <p:cNvSpPr/>
          <p:nvPr/>
        </p:nvSpPr>
        <p:spPr>
          <a:xfrm>
            <a:off x="3723633" y="2560832"/>
            <a:ext cx="2798601" cy="461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b="1" dirty="0">
                <a:solidFill>
                  <a:schemeClr val="accent2"/>
                </a:solidFill>
              </a:rPr>
              <a:t>Digital transition: </a:t>
            </a:r>
          </a:p>
          <a:p>
            <a:pPr algn="ctr"/>
            <a:r>
              <a:rPr lang="en-IE" sz="1200" b="1" dirty="0">
                <a:solidFill>
                  <a:schemeClr val="accent2"/>
                </a:solidFill>
              </a:rPr>
              <a:t>EUR 125 bn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53EA2B-DD20-9DE4-B31D-2AE9BBB7B7D7}"/>
              </a:ext>
            </a:extLst>
          </p:cNvPr>
          <p:cNvSpPr/>
          <p:nvPr/>
        </p:nvSpPr>
        <p:spPr>
          <a:xfrm>
            <a:off x="1777300" y="3690974"/>
            <a:ext cx="1099055" cy="630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390 bn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6DF16F6-1808-F10D-053F-DF9E811F7403}"/>
              </a:ext>
            </a:extLst>
          </p:cNvPr>
          <p:cNvSpPr/>
          <p:nvPr/>
        </p:nvSpPr>
        <p:spPr>
          <a:xfrm>
            <a:off x="3652986" y="4499703"/>
            <a:ext cx="1943644" cy="6337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Semiconductors/photonics, HPC, Graphene, Quantum and other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69862E-330D-3A01-CEF7-23CCC20BF02E}"/>
              </a:ext>
            </a:extLst>
          </p:cNvPr>
          <p:cNvSpPr/>
          <p:nvPr/>
        </p:nvSpPr>
        <p:spPr>
          <a:xfrm>
            <a:off x="482283" y="4489542"/>
            <a:ext cx="1070568" cy="624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Other environmental objectives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515F60-DB26-1DCF-F40F-3D3CE4B27620}"/>
              </a:ext>
            </a:extLst>
          </p:cNvPr>
          <p:cNvSpPr/>
          <p:nvPr/>
        </p:nvSpPr>
        <p:spPr>
          <a:xfrm>
            <a:off x="1791543" y="4489542"/>
            <a:ext cx="1070568" cy="6434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130 bn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6C6D20-5E63-367F-C145-2C7D4F36D77D}"/>
              </a:ext>
            </a:extLst>
          </p:cNvPr>
          <p:cNvSpPr/>
          <p:nvPr/>
        </p:nvSpPr>
        <p:spPr>
          <a:xfrm>
            <a:off x="5691906" y="4512542"/>
            <a:ext cx="752749" cy="6306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69 bn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8EEF1C7-A1E8-BAC6-B23B-7526FA39BC45}"/>
              </a:ext>
            </a:extLst>
          </p:cNvPr>
          <p:cNvSpPr/>
          <p:nvPr/>
        </p:nvSpPr>
        <p:spPr>
          <a:xfrm>
            <a:off x="5699775" y="3699309"/>
            <a:ext cx="764123" cy="6306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56 bn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939F1686-1CBB-61F5-630B-D1629DB012BA}"/>
              </a:ext>
            </a:extLst>
          </p:cNvPr>
          <p:cNvSpPr/>
          <p:nvPr/>
        </p:nvSpPr>
        <p:spPr>
          <a:xfrm rot="5400000">
            <a:off x="1829065" y="2191917"/>
            <a:ext cx="434700" cy="20576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 descr="Transformation ">
            <a:extLst>
              <a:ext uri="{FF2B5EF4-FFF2-40B4-BE49-F238E27FC236}">
                <a16:creationId xmlns:a16="http://schemas.microsoft.com/office/drawing/2014/main" id="{7267CB77-35EA-56DA-7987-01F8CE08C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646" y="2737796"/>
            <a:ext cx="745894" cy="74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6E8858E-AB62-A3F7-3DD1-E82F83BBF675}"/>
              </a:ext>
            </a:extLst>
          </p:cNvPr>
          <p:cNvSpPr/>
          <p:nvPr/>
        </p:nvSpPr>
        <p:spPr>
          <a:xfrm>
            <a:off x="3664043" y="3706749"/>
            <a:ext cx="1921530" cy="6337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>
                <a:solidFill>
                  <a:schemeClr val="tx1"/>
                </a:solidFill>
              </a:rPr>
              <a:t>Communication network, Cloud, Common EU data space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9100CA-D5C1-C77A-33F3-E903DE82AC92}"/>
              </a:ext>
            </a:extLst>
          </p:cNvPr>
          <p:cNvSpPr/>
          <p:nvPr/>
        </p:nvSpPr>
        <p:spPr>
          <a:xfrm>
            <a:off x="505190" y="6002544"/>
            <a:ext cx="70079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Source: COM(2022) 83 - Towards a green, digital and resilient economy: our European Growth Model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5CE8176-AE9E-A848-C80D-CD5E937EDF0C}"/>
              </a:ext>
            </a:extLst>
          </p:cNvPr>
          <p:cNvCxnSpPr>
            <a:cxnSpLocks/>
          </p:cNvCxnSpPr>
          <p:nvPr/>
        </p:nvCxnSpPr>
        <p:spPr>
          <a:xfrm>
            <a:off x="9362325" y="4285931"/>
            <a:ext cx="0" cy="470521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31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9339D7-72AE-344D-8718-617745936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2095" y="6069749"/>
            <a:ext cx="467446" cy="354802"/>
          </a:xfrm>
        </p:spPr>
        <p:txBody>
          <a:bodyPr/>
          <a:lstStyle/>
          <a:p>
            <a:fld id="{A85EF1E5-F080-0048-9372-CF230FDE727D}" type="slidenum">
              <a:rPr lang="es-ES" smtClean="0"/>
              <a:t>3</a:t>
            </a:fld>
            <a:endParaRPr lang="es-E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2DA9B99-49DB-F93A-CB2D-4259ABDAC747}"/>
              </a:ext>
            </a:extLst>
          </p:cNvPr>
          <p:cNvSpPr/>
          <p:nvPr/>
        </p:nvSpPr>
        <p:spPr>
          <a:xfrm>
            <a:off x="4949013" y="2721976"/>
            <a:ext cx="2149714" cy="129717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Reform of the fiscal rules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10EF4D-CCDA-FBA0-540D-8DFF561F02B9}"/>
              </a:ext>
            </a:extLst>
          </p:cNvPr>
          <p:cNvCxnSpPr>
            <a:cxnSpLocks/>
          </p:cNvCxnSpPr>
          <p:nvPr/>
        </p:nvCxnSpPr>
        <p:spPr>
          <a:xfrm flipH="1" flipV="1">
            <a:off x="3127722" y="2033204"/>
            <a:ext cx="1742903" cy="86190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D4CAEC-8752-21DD-3109-99A05D7EBF40}"/>
              </a:ext>
            </a:extLst>
          </p:cNvPr>
          <p:cNvCxnSpPr>
            <a:cxnSpLocks/>
          </p:cNvCxnSpPr>
          <p:nvPr/>
        </p:nvCxnSpPr>
        <p:spPr>
          <a:xfrm flipV="1">
            <a:off x="7103286" y="2033204"/>
            <a:ext cx="1771430" cy="880586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B66EA88-F906-86DF-A3B2-66130C4A8AD7}"/>
              </a:ext>
            </a:extLst>
          </p:cNvPr>
          <p:cNvCxnSpPr>
            <a:cxnSpLocks/>
          </p:cNvCxnSpPr>
          <p:nvPr/>
        </p:nvCxnSpPr>
        <p:spPr>
          <a:xfrm flipH="1">
            <a:off x="3210887" y="3964018"/>
            <a:ext cx="1768417" cy="1180863"/>
          </a:xfrm>
          <a:prstGeom prst="straightConnector1">
            <a:avLst/>
          </a:prstGeom>
          <a:ln w="38100">
            <a:solidFill>
              <a:schemeClr val="accent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D3432B-8148-F520-152A-7640AE420A25}"/>
              </a:ext>
            </a:extLst>
          </p:cNvPr>
          <p:cNvCxnSpPr>
            <a:cxnSpLocks/>
          </p:cNvCxnSpPr>
          <p:nvPr/>
        </p:nvCxnSpPr>
        <p:spPr>
          <a:xfrm>
            <a:off x="7074279" y="3964018"/>
            <a:ext cx="1859561" cy="117495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64AD26-088C-49E5-9515-4D664DE86872}"/>
              </a:ext>
            </a:extLst>
          </p:cNvPr>
          <p:cNvCxnSpPr>
            <a:cxnSpLocks/>
          </p:cNvCxnSpPr>
          <p:nvPr/>
        </p:nvCxnSpPr>
        <p:spPr>
          <a:xfrm>
            <a:off x="2658034" y="2509894"/>
            <a:ext cx="10632" cy="2147777"/>
          </a:xfrm>
          <a:prstGeom prst="straightConnector1">
            <a:avLst/>
          </a:prstGeom>
          <a:ln w="38100"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B909ADE-52CB-E38F-7C02-6DCD97DCE137}"/>
              </a:ext>
            </a:extLst>
          </p:cNvPr>
          <p:cNvCxnSpPr>
            <a:cxnSpLocks/>
          </p:cNvCxnSpPr>
          <p:nvPr/>
        </p:nvCxnSpPr>
        <p:spPr>
          <a:xfrm>
            <a:off x="9270192" y="2430628"/>
            <a:ext cx="10632" cy="2147777"/>
          </a:xfrm>
          <a:prstGeom prst="straightConnector1">
            <a:avLst/>
          </a:prstGeom>
          <a:ln w="38100"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D63DCB9-781C-D618-179A-5FAB796B9C90}"/>
              </a:ext>
            </a:extLst>
          </p:cNvPr>
          <p:cNvSpPr txBox="1"/>
          <p:nvPr/>
        </p:nvSpPr>
        <p:spPr>
          <a:xfrm>
            <a:off x="672390" y="1320151"/>
            <a:ext cx="1868557" cy="101542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txBody>
          <a:bodyPr wrap="square" tIns="180000" bIns="216000" rtlCol="0" anchor="ctr">
            <a:spAutoFit/>
          </a:bodyPr>
          <a:lstStyle/>
          <a:p>
            <a:pPr algn="ctr"/>
            <a:r>
              <a:rPr lang="en-I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Stagflation risk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6331EF-A35E-A4AE-FF25-5485416AD4FF}"/>
              </a:ext>
            </a:extLst>
          </p:cNvPr>
          <p:cNvSpPr txBox="1"/>
          <p:nvPr/>
        </p:nvSpPr>
        <p:spPr>
          <a:xfrm>
            <a:off x="9172289" y="4756627"/>
            <a:ext cx="2265274" cy="10517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txBody>
          <a:bodyPr wrap="square" lIns="72000" tIns="216000" rIns="72000" bIns="216000" rtlCol="0">
            <a:spAutoFit/>
          </a:bodyPr>
          <a:lstStyle/>
          <a:p>
            <a:pPr algn="ctr"/>
            <a:r>
              <a:rPr lang="en-I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Competitiveness – IRA response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7AE92B-F6BF-E8A1-4BD9-8A1440A22DAA}"/>
              </a:ext>
            </a:extLst>
          </p:cNvPr>
          <p:cNvSpPr txBox="1"/>
          <p:nvPr/>
        </p:nvSpPr>
        <p:spPr>
          <a:xfrm>
            <a:off x="648027" y="4935231"/>
            <a:ext cx="1868557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Twin transition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C03313-CC99-2B99-6ED0-5593CB34749E}"/>
              </a:ext>
            </a:extLst>
          </p:cNvPr>
          <p:cNvSpPr txBox="1"/>
          <p:nvPr/>
        </p:nvSpPr>
        <p:spPr>
          <a:xfrm>
            <a:off x="9137925" y="1478020"/>
            <a:ext cx="214361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fragmentation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D9540B-4358-3BDF-75BF-D5C9A32D3E19}"/>
              </a:ext>
            </a:extLst>
          </p:cNvPr>
          <p:cNvSpPr txBox="1"/>
          <p:nvPr/>
        </p:nvSpPr>
        <p:spPr>
          <a:xfrm>
            <a:off x="5137012" y="5389294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EU industrial policy</a:t>
            </a:r>
            <a:endParaRPr lang="en-US" sz="16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90DCDC-0A5E-9357-8802-DDE11B4E00FB}"/>
              </a:ext>
            </a:extLst>
          </p:cNvPr>
          <p:cNvSpPr txBox="1"/>
          <p:nvPr/>
        </p:nvSpPr>
        <p:spPr>
          <a:xfrm rot="20002516">
            <a:off x="6714227" y="2036566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effect</a:t>
            </a:r>
            <a:endParaRPr lang="en-US" sz="16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0BF7A9-D2E4-01AE-FE9B-F7FB25F8CD66}"/>
              </a:ext>
            </a:extLst>
          </p:cNvPr>
          <p:cNvSpPr txBox="1"/>
          <p:nvPr/>
        </p:nvSpPr>
        <p:spPr>
          <a:xfrm rot="1914410">
            <a:off x="6764563" y="4256241"/>
            <a:ext cx="2750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for investment</a:t>
            </a:r>
            <a:endParaRPr lang="en-US" sz="16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B00E76-B315-6BB9-33E8-DB95558A785E}"/>
              </a:ext>
            </a:extLst>
          </p:cNvPr>
          <p:cNvSpPr txBox="1"/>
          <p:nvPr/>
        </p:nvSpPr>
        <p:spPr>
          <a:xfrm rot="19545326">
            <a:off x="2452344" y="4286689"/>
            <a:ext cx="2848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</a:t>
            </a:r>
            <a:r>
              <a:rPr lang="it-IT" sz="16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green investment</a:t>
            </a:r>
            <a:endParaRPr lang="en-US" sz="16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5857D5-3D8C-4923-80AC-373EC974EAEB}"/>
              </a:ext>
            </a:extLst>
          </p:cNvPr>
          <p:cNvSpPr txBox="1"/>
          <p:nvPr/>
        </p:nvSpPr>
        <p:spPr>
          <a:xfrm rot="1594500">
            <a:off x="2706477" y="2523719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Supply-driven reforms</a:t>
            </a:r>
            <a:endParaRPr lang="en-US" sz="16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FDE161-9B82-5DB9-DD88-E31768A954BF}"/>
              </a:ext>
            </a:extLst>
          </p:cNvPr>
          <p:cNvSpPr txBox="1"/>
          <p:nvPr/>
        </p:nvSpPr>
        <p:spPr>
          <a:xfrm>
            <a:off x="4883058" y="1353781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Macroeconomic stability</a:t>
            </a:r>
            <a:endParaRPr lang="en-US" sz="16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BA7074-3B2B-7BAF-4756-86D92EAED63E}"/>
              </a:ext>
            </a:extLst>
          </p:cNvPr>
          <p:cNvSpPr txBox="1"/>
          <p:nvPr/>
        </p:nvSpPr>
        <p:spPr>
          <a:xfrm rot="16200000">
            <a:off x="1078212" y="2933080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growth</a:t>
            </a:r>
            <a:endParaRPr lang="en-US" sz="16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151D22-2080-91AD-4692-68B3B6242E60}"/>
              </a:ext>
            </a:extLst>
          </p:cNvPr>
          <p:cNvSpPr txBox="1"/>
          <p:nvPr/>
        </p:nvSpPr>
        <p:spPr>
          <a:xfrm rot="5400000">
            <a:off x="8258812" y="3693778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cohesion</a:t>
            </a:r>
            <a:endParaRPr lang="en-US" sz="16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E3788BD-F8BF-0357-6C8A-3857B4CA6C5F}"/>
              </a:ext>
            </a:extLst>
          </p:cNvPr>
          <p:cNvCxnSpPr>
            <a:cxnSpLocks/>
          </p:cNvCxnSpPr>
          <p:nvPr/>
        </p:nvCxnSpPr>
        <p:spPr>
          <a:xfrm flipH="1" flipV="1">
            <a:off x="3738816" y="1716761"/>
            <a:ext cx="4669042" cy="17683"/>
          </a:xfrm>
          <a:prstGeom prst="straightConnector1">
            <a:avLst/>
          </a:prstGeom>
          <a:ln w="38100"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D36B08D-6F20-7676-DAC8-843C4A61C829}"/>
              </a:ext>
            </a:extLst>
          </p:cNvPr>
          <p:cNvCxnSpPr>
            <a:cxnSpLocks/>
          </p:cNvCxnSpPr>
          <p:nvPr/>
        </p:nvCxnSpPr>
        <p:spPr>
          <a:xfrm flipH="1">
            <a:off x="3616192" y="5396855"/>
            <a:ext cx="4791666" cy="0"/>
          </a:xfrm>
          <a:prstGeom prst="straightConnector1">
            <a:avLst/>
          </a:prstGeom>
          <a:ln w="38100">
            <a:prstDash val="lg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9321AB2-2C2C-D01D-AE75-AF717EE2B3D4}"/>
              </a:ext>
            </a:extLst>
          </p:cNvPr>
          <p:cNvSpPr txBox="1"/>
          <p:nvPr/>
        </p:nvSpPr>
        <p:spPr>
          <a:xfrm rot="1642934">
            <a:off x="2994291" y="2134876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Prudent fiscal stance</a:t>
            </a:r>
            <a:endParaRPr lang="en-US" sz="16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FE38D0-C344-D37A-AFCC-5A90EAA50E97}"/>
              </a:ext>
            </a:extLst>
          </p:cNvPr>
          <p:cNvSpPr txBox="1"/>
          <p:nvPr/>
        </p:nvSpPr>
        <p:spPr>
          <a:xfrm rot="19966807">
            <a:off x="6573144" y="2521522"/>
            <a:ext cx="2879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600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Gradual public debt </a:t>
            </a:r>
          </a:p>
          <a:p>
            <a:pPr algn="ctr"/>
            <a:r>
              <a:rPr lang="en-IE" sz="1600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endParaRPr lang="en-US" sz="16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DECA48-D00F-E106-FFD8-0ADE00453D0E}"/>
              </a:ext>
            </a:extLst>
          </p:cNvPr>
          <p:cNvSpPr txBox="1"/>
          <p:nvPr/>
        </p:nvSpPr>
        <p:spPr>
          <a:xfrm rot="1896611">
            <a:off x="6816160" y="4686274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i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Reforms incentives</a:t>
            </a:r>
            <a:endParaRPr lang="en-US" sz="1600" i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3433E0-ED88-0D34-6305-775A1A5F491D}"/>
              </a:ext>
            </a:extLst>
          </p:cNvPr>
          <p:cNvSpPr txBox="1"/>
          <p:nvPr/>
        </p:nvSpPr>
        <p:spPr>
          <a:xfrm rot="19571345">
            <a:off x="3038996" y="4482982"/>
            <a:ext cx="2579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public finances</a:t>
            </a:r>
            <a:endParaRPr lang="en-US" sz="16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B8F3831B-735B-2D13-D4A4-02925619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941" y="798882"/>
            <a:ext cx="10515600" cy="804262"/>
          </a:xfrm>
        </p:spPr>
        <p:txBody>
          <a:bodyPr>
            <a:normAutofit fontScale="90000"/>
          </a:bodyPr>
          <a:lstStyle/>
          <a:p>
            <a:pPr algn="ctr"/>
            <a:r>
              <a:rPr lang="en-IE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 of the fiscal rules: dealing with four EU challenges</a:t>
            </a:r>
            <a:br>
              <a:rPr lang="en-IE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E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7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AB90C-84EB-DAFF-E0D1-11FB2606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F1E5-F080-0048-9372-CF230FDE727D}" type="slidenum">
              <a:rPr lang="es-ES" smtClean="0"/>
              <a:t>4</a:t>
            </a:fld>
            <a:endParaRPr lang="es-E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882A5B-B8A0-EC31-98B9-F206CE62C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661886"/>
              </p:ext>
            </p:extLst>
          </p:nvPr>
        </p:nvGraphicFramePr>
        <p:xfrm>
          <a:off x="708528" y="1322362"/>
          <a:ext cx="10774944" cy="448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1648">
                  <a:extLst>
                    <a:ext uri="{9D8B030D-6E8A-4147-A177-3AD203B41FA5}">
                      <a16:colId xmlns:a16="http://schemas.microsoft.com/office/drawing/2014/main" val="2423186095"/>
                    </a:ext>
                  </a:extLst>
                </a:gridCol>
                <a:gridCol w="3591648">
                  <a:extLst>
                    <a:ext uri="{9D8B030D-6E8A-4147-A177-3AD203B41FA5}">
                      <a16:colId xmlns:a16="http://schemas.microsoft.com/office/drawing/2014/main" val="2820773363"/>
                    </a:ext>
                  </a:extLst>
                </a:gridCol>
                <a:gridCol w="3591648">
                  <a:extLst>
                    <a:ext uri="{9D8B030D-6E8A-4147-A177-3AD203B41FA5}">
                      <a16:colId xmlns:a16="http://schemas.microsoft.com/office/drawing/2014/main" val="3898583347"/>
                    </a:ext>
                  </a:extLst>
                </a:gridCol>
              </a:tblGrid>
              <a:tr h="7474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KEY ISSUE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OLD RULE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NEW RULE</a:t>
                      </a: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126462"/>
                  </a:ext>
                </a:extLst>
              </a:tr>
              <a:tr h="7474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balance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3%, MTO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3%, Country-specific adjustment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758744"/>
                  </a:ext>
                </a:extLst>
              </a:tr>
              <a:tr h="7474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debt 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60%, 1/20th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60%, Country-specific debt reduction path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604884"/>
                  </a:ext>
                </a:extLst>
              </a:tr>
              <a:tr h="74744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Promotions of reforms and investments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Investment and reform clauses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From 4 to 7 years national plans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012"/>
                  </a:ext>
                </a:extLst>
              </a:tr>
              <a:tr h="7474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Simplification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Multiple quantitative factors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Debt reduction-anchor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259033"/>
                  </a:ext>
                </a:extLst>
              </a:tr>
              <a:tr h="7474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Enforcement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Pecuniary sanctions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Incentives to foster national ownership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992043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5C0C3BD-B124-B8E5-D04C-EA354AFBD1DE}"/>
              </a:ext>
            </a:extLst>
          </p:cNvPr>
          <p:cNvSpPr txBox="1">
            <a:spLocks/>
          </p:cNvSpPr>
          <p:nvPr/>
        </p:nvSpPr>
        <p:spPr>
          <a:xfrm>
            <a:off x="4335901" y="676778"/>
            <a:ext cx="3841246" cy="782357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and new fiscal rules</a:t>
            </a:r>
            <a:endParaRPr lang="en-GB" sz="2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51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UI colour palette">
      <a:dk1>
        <a:srgbClr val="004575"/>
      </a:dk1>
      <a:lt1>
        <a:srgbClr val="FFFFFF"/>
      </a:lt1>
      <a:dk2>
        <a:srgbClr val="004575"/>
      </a:dk2>
      <a:lt2>
        <a:srgbClr val="FFFFFF"/>
      </a:lt2>
      <a:accent1>
        <a:srgbClr val="8F932F"/>
      </a:accent1>
      <a:accent2>
        <a:srgbClr val="C85826"/>
      </a:accent2>
      <a:accent3>
        <a:srgbClr val="C3AEA1"/>
      </a:accent3>
      <a:accent4>
        <a:srgbClr val="F1C36F"/>
      </a:accent4>
      <a:accent5>
        <a:srgbClr val="2480C4"/>
      </a:accent5>
      <a:accent6>
        <a:srgbClr val="00457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304</Words>
  <Application>Microsoft Office PowerPoint</Application>
  <PresentationFormat>Panoramiczny</PresentationFormat>
  <Paragraphs>70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de Office</vt:lpstr>
      <vt:lpstr>Prezentacja programu PowerPoint</vt:lpstr>
      <vt:lpstr>Main challenges in 2023: twin transition</vt:lpstr>
      <vt:lpstr>Reform of the fiscal rules: dealing with four EU challenges 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Medina, Eva</dc:creator>
  <cp:lastModifiedBy>Raczyńska, Anna</cp:lastModifiedBy>
  <cp:revision>36</cp:revision>
  <dcterms:created xsi:type="dcterms:W3CDTF">2021-04-07T09:33:36Z</dcterms:created>
  <dcterms:modified xsi:type="dcterms:W3CDTF">2023-10-17T19:39:05Z</dcterms:modified>
</cp:coreProperties>
</file>