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l-P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8.8237815054977631E-2"/>
          <c:y val="1.6268041108808681E-2"/>
          <c:w val="0.87255199999999999"/>
          <c:h val="0.8886530000000000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Series1</c:v>
                </c:pt>
              </c:strCache>
            </c:strRef>
          </c:tx>
          <c:spPr>
            <a:ln w="12700" cap="flat">
              <a:noFill/>
              <a:miter lim="400000"/>
            </a:ln>
            <a:effectLst/>
          </c:spPr>
          <c:marker>
            <c:symbol val="diamond"/>
            <c:size val="9"/>
            <c:spPr>
              <a:gradFill flip="none" rotWithShape="1">
                <a:gsLst>
                  <a:gs pos="0">
                    <a:srgbClr val="3F80CE"/>
                  </a:gs>
                  <a:gs pos="100000">
                    <a:schemeClr val="accent1">
                      <a:hueOff val="357503"/>
                      <a:satOff val="54545"/>
                      <a:lumOff val="29273"/>
                    </a:schemeClr>
                  </a:gs>
                </a:gsLst>
                <a:lin ang="162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trendline>
            <c:spPr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Sheet1!$B$2:$J$2</c:f>
              <c:numCache>
                <c:formatCode>General</c:formatCode>
                <c:ptCount val="9"/>
                <c:pt idx="0">
                  <c:v>10.033461000000001</c:v>
                </c:pt>
                <c:pt idx="1">
                  <c:v>9.4541710000000005</c:v>
                </c:pt>
                <c:pt idx="2">
                  <c:v>9.7295029999999993</c:v>
                </c:pt>
                <c:pt idx="3">
                  <c:v>9.1636780000000009</c:v>
                </c:pt>
                <c:pt idx="4">
                  <c:v>9.2735590000000006</c:v>
                </c:pt>
                <c:pt idx="5">
                  <c:v>9.4289749999999994</c:v>
                </c:pt>
                <c:pt idx="6">
                  <c:v>9.5234710000000007</c:v>
                </c:pt>
                <c:pt idx="7">
                  <c:v>9.9757110000000004</c:v>
                </c:pt>
                <c:pt idx="8">
                  <c:v>10.590852999999999</c:v>
                </c:pt>
              </c:numCache>
            </c:numRef>
          </c:xVal>
          <c:yVal>
            <c:numRef>
              <c:f>Sheet1!$B$3:$J$3</c:f>
              <c:numCache>
                <c:formatCode>General</c:formatCode>
                <c:ptCount val="9"/>
                <c:pt idx="0">
                  <c:v>2.2953999999999999E-2</c:v>
                </c:pt>
                <c:pt idx="1">
                  <c:v>3.6122000000000001E-2</c:v>
                </c:pt>
                <c:pt idx="2">
                  <c:v>2.9541999999999999E-2</c:v>
                </c:pt>
                <c:pt idx="3">
                  <c:v>4.4269999999999997E-2</c:v>
                </c:pt>
                <c:pt idx="4">
                  <c:v>4.7476999999999998E-2</c:v>
                </c:pt>
                <c:pt idx="5">
                  <c:v>3.8698000000000003E-2</c:v>
                </c:pt>
                <c:pt idx="6">
                  <c:v>3.1907999999999999E-2</c:v>
                </c:pt>
                <c:pt idx="7">
                  <c:v>2.4518999999999999E-2</c:v>
                </c:pt>
                <c:pt idx="8">
                  <c:v>1.1641E-2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94E-4140-9173-F73EE1125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4734552"/>
        <c:axId val="2094734553"/>
      </c:scatterChart>
      <c:val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10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GB" sz="1000" b="1" i="0" u="none" strike="noStrike">
                    <a:solidFill>
                      <a:srgbClr val="000000"/>
                    </a:solidFill>
                    <a:latin typeface="Calibri"/>
                  </a:rPr>
                  <a:t>Initial GDP pc (in log)</a:t>
                </a:r>
              </a:p>
            </c:rich>
          </c:tx>
          <c:overlay val="1"/>
        </c:title>
        <c:numFmt formatCode="0.####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pl-PL"/>
          </a:p>
        </c:txPr>
        <c:crossAx val="2094734553"/>
        <c:crosses val="autoZero"/>
        <c:crossBetween val="between"/>
        <c:majorUnit val="0.5"/>
        <c:minorUnit val="0.25"/>
      </c:valAx>
      <c:valAx>
        <c:axId val="2094734553"/>
        <c:scaling>
          <c:orientation val="minMax"/>
        </c:scaling>
        <c:delete val="0"/>
        <c:axPos val="l"/>
        <c:title>
          <c:tx>
            <c:rich>
              <a:bodyPr rot="-5400000"/>
              <a:lstStyle/>
              <a:p>
                <a:pPr>
                  <a:defRPr sz="10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GB" sz="1000" b="1" i="0" u="none" strike="noStrike">
                    <a:solidFill>
                      <a:srgbClr val="000000"/>
                    </a:solidFill>
                    <a:latin typeface="Calibri"/>
                  </a:rPr>
                  <a:t>Growth rate</a:t>
                </a:r>
              </a:p>
            </c:rich>
          </c:tx>
          <c:overlay val="1"/>
        </c:title>
        <c:numFmt formatCode="0.0%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pl-PL"/>
          </a:p>
        </c:txPr>
        <c:crossAx val="2094734552"/>
        <c:crosses val="autoZero"/>
        <c:crossBetween val="between"/>
        <c:majorUnit val="1.2500000000000001E-2"/>
        <c:minorUnit val="6.2500000000000003E-3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9354C-1AC9-4C7E-A217-A07EBC45B1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8D98D3-629D-4AE0-ADAB-D1F3B785704F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/>
            <a:t>Growth rates over 1995-2023</a:t>
          </a:r>
        </a:p>
      </dgm:t>
    </dgm:pt>
    <dgm:pt modelId="{08DD1E2F-5A9F-4C95-8B48-B59B85048574}" type="parTrans" cxnId="{6110C775-F3BD-4EE7-B86B-D900CFAB2E8E}">
      <dgm:prSet/>
      <dgm:spPr/>
      <dgm:t>
        <a:bodyPr/>
        <a:lstStyle/>
        <a:p>
          <a:endParaRPr lang="en-US"/>
        </a:p>
      </dgm:t>
    </dgm:pt>
    <dgm:pt modelId="{6DD0C04B-EE07-4F8C-A493-3A9E2B48A8EF}" type="sibTrans" cxnId="{6110C775-F3BD-4EE7-B86B-D900CFAB2E8E}">
      <dgm:prSet/>
      <dgm:spPr/>
      <dgm:t>
        <a:bodyPr/>
        <a:lstStyle/>
        <a:p>
          <a:endParaRPr lang="en-US"/>
        </a:p>
      </dgm:t>
    </dgm:pt>
    <dgm:pt modelId="{C91E7EDA-2989-46C7-B23D-56FDB6C4E509}">
      <dgm:prSet/>
      <dgm:spPr/>
      <dgm:t>
        <a:bodyPr/>
        <a:lstStyle/>
        <a:p>
          <a:r>
            <a:rPr lang="en-US"/>
            <a:t>Clear absolute convergence</a:t>
          </a:r>
        </a:p>
      </dgm:t>
    </dgm:pt>
    <dgm:pt modelId="{BDF34FB8-BFD2-438F-B45D-B4876C8A8528}" type="parTrans" cxnId="{E103C624-41E3-4188-82A7-17DB537C612E}">
      <dgm:prSet/>
      <dgm:spPr/>
      <dgm:t>
        <a:bodyPr/>
        <a:lstStyle/>
        <a:p>
          <a:endParaRPr lang="en-US"/>
        </a:p>
      </dgm:t>
    </dgm:pt>
    <dgm:pt modelId="{28CECA71-506D-480D-B1CD-31AE015CDC74}" type="sibTrans" cxnId="{E103C624-41E3-4188-82A7-17DB537C612E}">
      <dgm:prSet/>
      <dgm:spPr/>
      <dgm:t>
        <a:bodyPr/>
        <a:lstStyle/>
        <a:p>
          <a:endParaRPr lang="en-US"/>
        </a:p>
      </dgm:t>
    </dgm:pt>
    <dgm:pt modelId="{D77BBF59-CDFE-45AE-923E-7AC14B549F29}">
      <dgm:prSet/>
      <dgm:spPr/>
      <dgm:t>
        <a:bodyPr/>
        <a:lstStyle/>
        <a:p>
          <a:r>
            <a:rPr lang="en-US"/>
            <a:t>Convergence rate: 2.6% per year</a:t>
          </a:r>
        </a:p>
      </dgm:t>
    </dgm:pt>
    <dgm:pt modelId="{B47CBC97-0950-4171-ABE3-87107320AFDC}" type="parTrans" cxnId="{1FF2FD6A-79BD-4E9D-85CC-8B7F1DC18ADF}">
      <dgm:prSet/>
      <dgm:spPr/>
      <dgm:t>
        <a:bodyPr/>
        <a:lstStyle/>
        <a:p>
          <a:endParaRPr lang="en-US"/>
        </a:p>
      </dgm:t>
    </dgm:pt>
    <dgm:pt modelId="{EADA6EE0-D560-420B-B712-E9DB1733F0E0}" type="sibTrans" cxnId="{1FF2FD6A-79BD-4E9D-85CC-8B7F1DC18ADF}">
      <dgm:prSet/>
      <dgm:spPr/>
      <dgm:t>
        <a:bodyPr/>
        <a:lstStyle/>
        <a:p>
          <a:endParaRPr lang="en-US"/>
        </a:p>
      </dgm:t>
    </dgm:pt>
    <dgm:pt modelId="{C56A9C2B-09EE-4011-A5B7-4F56460AF5CC}">
      <dgm:prSet/>
      <dgm:spPr/>
      <dgm:t>
        <a:bodyPr/>
        <a:lstStyle/>
        <a:p>
          <a:r>
            <a:rPr lang="en-US"/>
            <a:t>Convergence not only vs Germany but also among  CEE</a:t>
          </a:r>
        </a:p>
      </dgm:t>
    </dgm:pt>
    <dgm:pt modelId="{FA3DDDCA-75E3-44B1-8000-9450814EDC33}" type="parTrans" cxnId="{337AC518-FC9B-4397-9223-BC2D0E7AE5B5}">
      <dgm:prSet/>
      <dgm:spPr/>
      <dgm:t>
        <a:bodyPr/>
        <a:lstStyle/>
        <a:p>
          <a:endParaRPr lang="en-US"/>
        </a:p>
      </dgm:t>
    </dgm:pt>
    <dgm:pt modelId="{D68605FB-D51D-4414-BEBE-43BC548A85F7}" type="sibTrans" cxnId="{337AC518-FC9B-4397-9223-BC2D0E7AE5B5}">
      <dgm:prSet/>
      <dgm:spPr/>
      <dgm:t>
        <a:bodyPr/>
        <a:lstStyle/>
        <a:p>
          <a:endParaRPr lang="en-US"/>
        </a:p>
      </dgm:t>
    </dgm:pt>
    <dgm:pt modelId="{566624FE-9799-4D4C-B21E-33EDB6EEF1A7}" type="pres">
      <dgm:prSet presAssocID="{B259354C-1AC9-4C7E-A217-A07EBC45B1DE}" presName="linear" presStyleCnt="0">
        <dgm:presLayoutVars>
          <dgm:animLvl val="lvl"/>
          <dgm:resizeHandles val="exact"/>
        </dgm:presLayoutVars>
      </dgm:prSet>
      <dgm:spPr/>
    </dgm:pt>
    <dgm:pt modelId="{FED4F518-A8E7-6445-ACDC-4B1E8746D535}" type="pres">
      <dgm:prSet presAssocID="{858D98D3-629D-4AE0-ADAB-D1F3B78570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E5E422F-3ADA-E049-B57F-B34D9D160B05}" type="pres">
      <dgm:prSet presAssocID="{6DD0C04B-EE07-4F8C-A493-3A9E2B48A8EF}" presName="spacer" presStyleCnt="0"/>
      <dgm:spPr/>
    </dgm:pt>
    <dgm:pt modelId="{786F0B58-3740-AE4F-AB26-AF3D28C9F4E9}" type="pres">
      <dgm:prSet presAssocID="{C91E7EDA-2989-46C7-B23D-56FDB6C4E5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D67EA3-768B-E94B-910F-D4BE745888F7}" type="pres">
      <dgm:prSet presAssocID="{28CECA71-506D-480D-B1CD-31AE015CDC74}" presName="spacer" presStyleCnt="0"/>
      <dgm:spPr/>
    </dgm:pt>
    <dgm:pt modelId="{6FE1EEC7-AAC1-2A4C-AF83-CFA9F5D6AA8C}" type="pres">
      <dgm:prSet presAssocID="{D77BBF59-CDFE-45AE-923E-7AC14B549F2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1512105-0C27-D34B-A2FD-EF820B9B963D}" type="pres">
      <dgm:prSet presAssocID="{EADA6EE0-D560-420B-B712-E9DB1733F0E0}" presName="spacer" presStyleCnt="0"/>
      <dgm:spPr/>
    </dgm:pt>
    <dgm:pt modelId="{D9DAB0A2-129C-AA4F-8C64-6ABFF9FCE856}" type="pres">
      <dgm:prSet presAssocID="{C56A9C2B-09EE-4011-A5B7-4F56460AF5C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37AC518-FC9B-4397-9223-BC2D0E7AE5B5}" srcId="{B259354C-1AC9-4C7E-A217-A07EBC45B1DE}" destId="{C56A9C2B-09EE-4011-A5B7-4F56460AF5CC}" srcOrd="3" destOrd="0" parTransId="{FA3DDDCA-75E3-44B1-8000-9450814EDC33}" sibTransId="{D68605FB-D51D-4414-BEBE-43BC548A85F7}"/>
    <dgm:cxn modelId="{E103C624-41E3-4188-82A7-17DB537C612E}" srcId="{B259354C-1AC9-4C7E-A217-A07EBC45B1DE}" destId="{C91E7EDA-2989-46C7-B23D-56FDB6C4E509}" srcOrd="1" destOrd="0" parTransId="{BDF34FB8-BFD2-438F-B45D-B4876C8A8528}" sibTransId="{28CECA71-506D-480D-B1CD-31AE015CDC74}"/>
    <dgm:cxn modelId="{C2452D2D-6877-2741-8AE7-EF29E06B0CCE}" type="presOf" srcId="{B259354C-1AC9-4C7E-A217-A07EBC45B1DE}" destId="{566624FE-9799-4D4C-B21E-33EDB6EEF1A7}" srcOrd="0" destOrd="0" presId="urn:microsoft.com/office/officeart/2005/8/layout/vList2"/>
    <dgm:cxn modelId="{F193603F-17F9-6B42-B3F9-71459EDECE1F}" type="presOf" srcId="{D77BBF59-CDFE-45AE-923E-7AC14B549F29}" destId="{6FE1EEC7-AAC1-2A4C-AF83-CFA9F5D6AA8C}" srcOrd="0" destOrd="0" presId="urn:microsoft.com/office/officeart/2005/8/layout/vList2"/>
    <dgm:cxn modelId="{1FF2FD6A-79BD-4E9D-85CC-8B7F1DC18ADF}" srcId="{B259354C-1AC9-4C7E-A217-A07EBC45B1DE}" destId="{D77BBF59-CDFE-45AE-923E-7AC14B549F29}" srcOrd="2" destOrd="0" parTransId="{B47CBC97-0950-4171-ABE3-87107320AFDC}" sibTransId="{EADA6EE0-D560-420B-B712-E9DB1733F0E0}"/>
    <dgm:cxn modelId="{F4993152-055E-8946-940F-8BD13CC64441}" type="presOf" srcId="{C56A9C2B-09EE-4011-A5B7-4F56460AF5CC}" destId="{D9DAB0A2-129C-AA4F-8C64-6ABFF9FCE856}" srcOrd="0" destOrd="0" presId="urn:microsoft.com/office/officeart/2005/8/layout/vList2"/>
    <dgm:cxn modelId="{C29BE052-E1AB-9349-AD84-0C71EC3D6C35}" type="presOf" srcId="{C91E7EDA-2989-46C7-B23D-56FDB6C4E509}" destId="{786F0B58-3740-AE4F-AB26-AF3D28C9F4E9}" srcOrd="0" destOrd="0" presId="urn:microsoft.com/office/officeart/2005/8/layout/vList2"/>
    <dgm:cxn modelId="{6110C775-F3BD-4EE7-B86B-D900CFAB2E8E}" srcId="{B259354C-1AC9-4C7E-A217-A07EBC45B1DE}" destId="{858D98D3-629D-4AE0-ADAB-D1F3B785704F}" srcOrd="0" destOrd="0" parTransId="{08DD1E2F-5A9F-4C95-8B48-B59B85048574}" sibTransId="{6DD0C04B-EE07-4F8C-A493-3A9E2B48A8EF}"/>
    <dgm:cxn modelId="{95A60780-E55B-BC43-A54A-75C283258D09}" type="presOf" srcId="{858D98D3-629D-4AE0-ADAB-D1F3B785704F}" destId="{FED4F518-A8E7-6445-ACDC-4B1E8746D535}" srcOrd="0" destOrd="0" presId="urn:microsoft.com/office/officeart/2005/8/layout/vList2"/>
    <dgm:cxn modelId="{31D4CAA0-B1F7-374F-AF57-A5194092E4DD}" type="presParOf" srcId="{566624FE-9799-4D4C-B21E-33EDB6EEF1A7}" destId="{FED4F518-A8E7-6445-ACDC-4B1E8746D535}" srcOrd="0" destOrd="0" presId="urn:microsoft.com/office/officeart/2005/8/layout/vList2"/>
    <dgm:cxn modelId="{7EB11AB6-EC29-0746-A446-C1E0F49A8D49}" type="presParOf" srcId="{566624FE-9799-4D4C-B21E-33EDB6EEF1A7}" destId="{3E5E422F-3ADA-E049-B57F-B34D9D160B05}" srcOrd="1" destOrd="0" presId="urn:microsoft.com/office/officeart/2005/8/layout/vList2"/>
    <dgm:cxn modelId="{8CBDA656-03E2-8D41-97C2-D25C6769B964}" type="presParOf" srcId="{566624FE-9799-4D4C-B21E-33EDB6EEF1A7}" destId="{786F0B58-3740-AE4F-AB26-AF3D28C9F4E9}" srcOrd="2" destOrd="0" presId="urn:microsoft.com/office/officeart/2005/8/layout/vList2"/>
    <dgm:cxn modelId="{A584F692-2830-4340-9F40-D3F46A9407FE}" type="presParOf" srcId="{566624FE-9799-4D4C-B21E-33EDB6EEF1A7}" destId="{94D67EA3-768B-E94B-910F-D4BE745888F7}" srcOrd="3" destOrd="0" presId="urn:microsoft.com/office/officeart/2005/8/layout/vList2"/>
    <dgm:cxn modelId="{574C4B3B-0F70-BC44-9260-133DB9CBBD52}" type="presParOf" srcId="{566624FE-9799-4D4C-B21E-33EDB6EEF1A7}" destId="{6FE1EEC7-AAC1-2A4C-AF83-CFA9F5D6AA8C}" srcOrd="4" destOrd="0" presId="urn:microsoft.com/office/officeart/2005/8/layout/vList2"/>
    <dgm:cxn modelId="{73C2FB8F-45D5-DC4A-A44D-96B6307FC19F}" type="presParOf" srcId="{566624FE-9799-4D4C-B21E-33EDB6EEF1A7}" destId="{81512105-0C27-D34B-A2FD-EF820B9B963D}" srcOrd="5" destOrd="0" presId="urn:microsoft.com/office/officeart/2005/8/layout/vList2"/>
    <dgm:cxn modelId="{E1907B81-82AB-0640-8EE1-16D39246BDF0}" type="presParOf" srcId="{566624FE-9799-4D4C-B21E-33EDB6EEF1A7}" destId="{D9DAB0A2-129C-AA4F-8C64-6ABFF9FCE8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4F518-A8E7-6445-ACDC-4B1E8746D535}">
      <dsp:nvSpPr>
        <dsp:cNvPr id="0" name=""/>
        <dsp:cNvSpPr/>
      </dsp:nvSpPr>
      <dsp:spPr>
        <a:xfrm>
          <a:off x="0" y="21506"/>
          <a:ext cx="3008314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Growth rates over 1995-2023</a:t>
          </a:r>
        </a:p>
      </dsp:txBody>
      <dsp:txXfrm>
        <a:off x="54616" y="76122"/>
        <a:ext cx="2899082" cy="1009580"/>
      </dsp:txXfrm>
    </dsp:sp>
    <dsp:sp modelId="{786F0B58-3740-AE4F-AB26-AF3D28C9F4E9}">
      <dsp:nvSpPr>
        <dsp:cNvPr id="0" name=""/>
        <dsp:cNvSpPr/>
      </dsp:nvSpPr>
      <dsp:spPr>
        <a:xfrm>
          <a:off x="0" y="1197919"/>
          <a:ext cx="3008314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Clear absolute convergence</a:t>
          </a:r>
        </a:p>
      </dsp:txBody>
      <dsp:txXfrm>
        <a:off x="54616" y="1252535"/>
        <a:ext cx="2899082" cy="1009580"/>
      </dsp:txXfrm>
    </dsp:sp>
    <dsp:sp modelId="{6FE1EEC7-AAC1-2A4C-AF83-CFA9F5D6AA8C}">
      <dsp:nvSpPr>
        <dsp:cNvPr id="0" name=""/>
        <dsp:cNvSpPr/>
      </dsp:nvSpPr>
      <dsp:spPr>
        <a:xfrm>
          <a:off x="0" y="2374331"/>
          <a:ext cx="3008314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Convergence rate: 2.6% per year</a:t>
          </a:r>
        </a:p>
      </dsp:txBody>
      <dsp:txXfrm>
        <a:off x="54616" y="2428947"/>
        <a:ext cx="2899082" cy="1009580"/>
      </dsp:txXfrm>
    </dsp:sp>
    <dsp:sp modelId="{D9DAB0A2-129C-AA4F-8C64-6ABFF9FCE856}">
      <dsp:nvSpPr>
        <dsp:cNvPr id="0" name=""/>
        <dsp:cNvSpPr/>
      </dsp:nvSpPr>
      <dsp:spPr>
        <a:xfrm>
          <a:off x="0" y="3550744"/>
          <a:ext cx="3008314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Convergence not only vs Germany but also among  CEE</a:t>
          </a:r>
        </a:p>
      </dsp:txBody>
      <dsp:txXfrm>
        <a:off x="54616" y="3605360"/>
        <a:ext cx="2899082" cy="100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6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3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Espace réservé pour une image 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re 1"/>
          <p:cNvSpPr txBox="1">
            <a:spLocks noGrp="1"/>
          </p:cNvSpPr>
          <p:nvPr>
            <p:ph type="ctrTitle"/>
          </p:nvPr>
        </p:nvSpPr>
        <p:spPr>
          <a:xfrm>
            <a:off x="685800" y="1550737"/>
            <a:ext cx="7772400" cy="1470025"/>
          </a:xfrm>
          <a:prstGeom prst="rect">
            <a:avLst/>
          </a:prstGeom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>
            <a:noAutofit/>
          </a:bodyPr>
          <a:lstStyle/>
          <a:p>
            <a:pPr>
              <a:defRPr sz="2600"/>
            </a:pPr>
            <a:r>
              <a:rPr sz="3200" dirty="0">
                <a:solidFill>
                  <a:srgbClr val="FF0000"/>
                </a:solidFill>
              </a:rPr>
              <a:t>Investments, convergence </a:t>
            </a:r>
          </a:p>
          <a:p>
            <a:pPr>
              <a:defRPr sz="2600"/>
            </a:pPr>
            <a:r>
              <a:rPr sz="3200" dirty="0">
                <a:solidFill>
                  <a:srgbClr val="FF0000"/>
                </a:solidFill>
              </a:rPr>
              <a:t>and </a:t>
            </a:r>
          </a:p>
          <a:p>
            <a:pPr>
              <a:defRPr sz="2600"/>
            </a:pPr>
            <a:r>
              <a:rPr sz="3200" dirty="0">
                <a:solidFill>
                  <a:srgbClr val="FF0000"/>
                </a:solidFill>
              </a:rPr>
              <a:t>capital inflows in Central Eastern Europe</a:t>
            </a:r>
          </a:p>
        </p:txBody>
      </p:sp>
      <p:sp>
        <p:nvSpPr>
          <p:cNvPr id="95" name="Sous-titr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t>Fabrizio Coricelli</a:t>
            </a:r>
          </a:p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t>Paris School of Economics and CEPR</a:t>
            </a:r>
          </a:p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endParaRPr/>
          </a:p>
          <a:p>
            <a:pPr>
              <a:spcBef>
                <a:spcPts val="0"/>
              </a:spcBef>
              <a:defRPr sz="1600" i="1">
                <a:solidFill>
                  <a:srgbClr val="000000"/>
                </a:solidFill>
              </a:defRPr>
            </a:pPr>
            <a:r>
              <a:t>National Bank of Poland Annual Conference, Warsaw October 20,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9F7E6B-EAE2-0FE2-C75E-EBF9CA7FF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26" y="313966"/>
            <a:ext cx="1198479" cy="9052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B421-94CD-DEF3-56A0-9B898AE1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Inefficiencies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63FC0-76F0-1E85-3E4D-EC7E2BFF8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399721" cy="50203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I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 a context of reduced capital inflows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Domestic savings would need to increase sharply now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Inefficient, given that still large gaps in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GDPpc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exist and thus convergence calls for high income in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775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41D7-5602-2DB4-0810-48F560C10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Looking forward: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External constraint becomes stricter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8B538-6EB6-46B3-0754-07CE9D0A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61457"/>
            <a:ext cx="8229600" cy="4525963"/>
          </a:xfrm>
        </p:spPr>
        <p:txBody>
          <a:bodyPr/>
          <a:lstStyle/>
          <a:p>
            <a:r>
              <a:rPr lang="en-US" dirty="0"/>
              <a:t>Potential bad news for CEE</a:t>
            </a:r>
          </a:p>
          <a:p>
            <a:r>
              <a:rPr lang="en-US" dirty="0"/>
              <a:t>Green transition calls fore large investments also in core EU countries</a:t>
            </a:r>
          </a:p>
          <a:p>
            <a:r>
              <a:rPr lang="en-US" dirty="0"/>
              <a:t>Reducing the potential inflows for CEE</a:t>
            </a:r>
          </a:p>
          <a:p>
            <a:r>
              <a:rPr lang="en-US" dirty="0"/>
              <a:t>Plus, huge need for infrastructural investments in Germany beyond the green transition</a:t>
            </a:r>
          </a:p>
          <a:p>
            <a:r>
              <a:rPr lang="en-US" dirty="0"/>
              <a:t>EU enlargement can redirect EU funds from CEE to new members</a:t>
            </a:r>
          </a:p>
        </p:txBody>
      </p:sp>
    </p:spTree>
    <p:extLst>
      <p:ext uri="{BB962C8B-B14F-4D97-AF65-F5344CB8AC3E}">
        <p14:creationId xmlns:p14="http://schemas.microsoft.com/office/powerpoint/2010/main" val="14134024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re 1"/>
          <p:cNvSpPr txBox="1">
            <a:spLocks noGrp="1"/>
          </p:cNvSpPr>
          <p:nvPr>
            <p:ph type="title"/>
          </p:nvPr>
        </p:nvSpPr>
        <p:spPr>
          <a:xfrm>
            <a:off x="1961356" y="142504"/>
            <a:ext cx="4590670" cy="494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sz="2000" dirty="0">
                <a:solidFill>
                  <a:srgbClr val="FF0000"/>
                </a:solidFill>
              </a:rPr>
              <a:t>Convergence in Incomes per capita  of CEE</a:t>
            </a:r>
          </a:p>
        </p:txBody>
      </p:sp>
      <p:graphicFrame>
        <p:nvGraphicFramePr>
          <p:cNvPr id="99" name="Espace réservé du contenu 4"/>
          <p:cNvGraphicFramePr/>
          <p:nvPr>
            <p:extLst>
              <p:ext uri="{D42A27DB-BD31-4B8C-83A1-F6EECF244321}">
                <p14:modId xmlns:p14="http://schemas.microsoft.com/office/powerpoint/2010/main" val="2583270192"/>
              </p:ext>
            </p:extLst>
          </p:nvPr>
        </p:nvGraphicFramePr>
        <p:xfrm>
          <a:off x="3765021" y="777451"/>
          <a:ext cx="5285149" cy="530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0" name="Germany"/>
          <p:cNvSpPr txBox="1"/>
          <p:nvPr/>
        </p:nvSpPr>
        <p:spPr>
          <a:xfrm>
            <a:off x="7753773" y="3855387"/>
            <a:ext cx="575864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Germany</a:t>
            </a:r>
          </a:p>
        </p:txBody>
      </p:sp>
      <p:graphicFrame>
        <p:nvGraphicFramePr>
          <p:cNvPr id="102" name="Espace réservé du texte 3">
            <a:extLst>
              <a:ext uri="{FF2B5EF4-FFF2-40B4-BE49-F238E27FC236}">
                <a16:creationId xmlns:a16="http://schemas.microsoft.com/office/drawing/2014/main" id="{93A8ADBB-31A7-1459-A2CB-61AC83687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928725"/>
              </p:ext>
            </p:extLst>
          </p:nvPr>
        </p:nvGraphicFramePr>
        <p:xfrm>
          <a:off x="457199" y="1435100"/>
          <a:ext cx="3008315" cy="4691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0000"/>
                </a:solidFill>
              </a:rPr>
              <a:t>Investments and convergence</a:t>
            </a:r>
          </a:p>
        </p:txBody>
      </p:sp>
      <p:sp>
        <p:nvSpPr>
          <p:cNvPr id="10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956459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What is the role of investment in capital in the convergence process?</a:t>
            </a:r>
          </a:p>
          <a:p>
            <a:endParaRPr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foreign</a:t>
            </a:r>
            <a:r>
              <a:rPr lang="it-IT" dirty="0"/>
              <a:t> capital?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DP per worker, capital and tfp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41117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69747">
              <a:defRPr sz="2596"/>
            </a:lvl1pPr>
          </a:lstStyle>
          <a:p>
            <a:r>
              <a:rPr dirty="0">
                <a:solidFill>
                  <a:srgbClr val="FF0000"/>
                </a:solidFill>
              </a:rPr>
              <a:t>GDP per worker, capital and </a:t>
            </a:r>
            <a:r>
              <a:rPr dirty="0" err="1">
                <a:solidFill>
                  <a:srgbClr val="FF0000"/>
                </a:solidFill>
              </a:rPr>
              <a:t>tfp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106" name="unknown.png" descr="unknow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606" y="843828"/>
            <a:ext cx="6032490" cy="5905138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ext"/>
          <p:cNvSpPr txBox="1"/>
          <p:nvPr/>
        </p:nvSpPr>
        <p:spPr>
          <a:xfrm>
            <a:off x="-3594100" y="-2794000"/>
            <a:ext cx="127000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Heterogeneous picture"/>
          <p:cNvSpPr txBox="1">
            <a:spLocks noGrp="1"/>
          </p:cNvSpPr>
          <p:nvPr>
            <p:ph type="title" idx="4294967295"/>
          </p:nvPr>
        </p:nvSpPr>
        <p:spPr>
          <a:xfrm>
            <a:off x="457200" y="371475"/>
            <a:ext cx="8229600" cy="66496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>
                <a:solidFill>
                  <a:srgbClr val="FF0000"/>
                </a:solidFill>
              </a:rPr>
              <a:t>Heterogeneous picture</a:t>
            </a:r>
          </a:p>
        </p:txBody>
      </p:sp>
      <p:sp>
        <p:nvSpPr>
          <p:cNvPr id="110" name="Two groups…"/>
          <p:cNvSpPr txBox="1">
            <a:spLocks noGrp="1"/>
          </p:cNvSpPr>
          <p:nvPr>
            <p:ph type="body" idx="4294967295"/>
          </p:nvPr>
        </p:nvSpPr>
        <p:spPr>
          <a:xfrm>
            <a:off x="101600" y="1039812"/>
            <a:ext cx="8229601" cy="5526089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defRPr sz="3104"/>
            </a:pPr>
            <a:endParaRPr dirty="0"/>
          </a:p>
          <a:p>
            <a:pPr marL="332613" indent="-332613" defTabSz="443484">
              <a:defRPr sz="3104"/>
            </a:pPr>
            <a:r>
              <a:rPr dirty="0"/>
              <a:t>Two groups</a:t>
            </a:r>
          </a:p>
          <a:p>
            <a:pPr marL="332613" indent="-332613" defTabSz="443484">
              <a:defRPr sz="3104"/>
            </a:pPr>
            <a:endParaRPr dirty="0"/>
          </a:p>
          <a:p>
            <a:pPr marL="332613" indent="-332613" defTabSz="443484">
              <a:defRPr sz="3104"/>
            </a:pPr>
            <a:r>
              <a:rPr dirty="0"/>
              <a:t>First:</a:t>
            </a:r>
          </a:p>
          <a:p>
            <a:pPr marL="0" indent="0" defTabSz="443484">
              <a:buSzTx/>
              <a:buFontTx/>
              <a:buNone/>
              <a:defRPr sz="3104"/>
            </a:pPr>
            <a:endParaRPr dirty="0"/>
          </a:p>
          <a:p>
            <a:pPr marL="0" indent="0" defTabSz="443484">
              <a:buSzTx/>
              <a:buFontTx/>
              <a:buNone/>
              <a:defRPr sz="3104"/>
            </a:pPr>
            <a:r>
              <a:rPr dirty="0"/>
              <a:t>-    High K/L but low TFP levels (rel. to Germany): Czech Rep., Hungary, Slovenia and Latvia</a:t>
            </a:r>
          </a:p>
          <a:p>
            <a:pPr marL="0" indent="0" defTabSz="443484">
              <a:buSzTx/>
              <a:buFontTx/>
              <a:buNone/>
              <a:defRPr sz="3104"/>
            </a:pPr>
            <a:endParaRPr dirty="0"/>
          </a:p>
          <a:p>
            <a:pPr marL="0" indent="0" defTabSz="443484">
              <a:buSzTx/>
              <a:buFontTx/>
              <a:buNone/>
              <a:defRPr sz="3104"/>
            </a:pPr>
            <a:r>
              <a:rPr dirty="0"/>
              <a:t>-    Further convergence requires technological change (TFP growth)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econd grou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0000"/>
                </a:solidFill>
              </a:rPr>
              <a:t>Second group</a:t>
            </a:r>
          </a:p>
        </p:txBody>
      </p:sp>
      <p:sp>
        <p:nvSpPr>
          <p:cNvPr id="114" name="Low K/L ratio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4606" indent="-284606" defTabSz="379475">
              <a:spcBef>
                <a:spcPts val="600"/>
              </a:spcBef>
              <a:defRPr sz="2656"/>
            </a:pPr>
            <a:r>
              <a:t>Low K/L ratio: </a:t>
            </a:r>
          </a:p>
          <a:p>
            <a:pPr marL="0" indent="0" defTabSz="379475">
              <a:spcBef>
                <a:spcPts val="600"/>
              </a:spcBef>
              <a:buSzTx/>
              <a:buFontTx/>
              <a:buNone/>
              <a:defRPr sz="2656"/>
            </a:pPr>
            <a:r>
              <a:t>-    Poland, Slovak Rep., Estonia and Lithuania </a:t>
            </a:r>
          </a:p>
          <a:p>
            <a:pPr marL="0" indent="0" defTabSz="379475">
              <a:spcBef>
                <a:spcPts val="600"/>
              </a:spcBef>
              <a:buSzTx/>
              <a:buFontTx/>
              <a:buNone/>
              <a:defRPr sz="2656"/>
            </a:pPr>
            <a:r>
              <a:t>-    Further convergence passes through investment growth</a:t>
            </a:r>
          </a:p>
          <a:p>
            <a:pPr marL="284606" indent="-284606" defTabSz="379475">
              <a:spcBef>
                <a:spcPts val="600"/>
              </a:spcBef>
              <a:defRPr sz="2656"/>
            </a:pPr>
            <a:endParaRPr/>
          </a:p>
          <a:p>
            <a:pPr marL="284606" indent="-284606" defTabSz="379475">
              <a:spcBef>
                <a:spcPts val="600"/>
              </a:spcBef>
              <a:defRPr sz="2656"/>
            </a:pPr>
            <a:r>
              <a:t>TFP: </a:t>
            </a:r>
          </a:p>
          <a:p>
            <a:pPr marL="0" indent="0" defTabSz="379475">
              <a:spcBef>
                <a:spcPts val="600"/>
              </a:spcBef>
              <a:buSzTx/>
              <a:buFontTx/>
              <a:buNone/>
              <a:defRPr sz="2656"/>
            </a:pPr>
            <a:r>
              <a:t>-     Poland the exception, with TFP at the same level as Germany</a:t>
            </a:r>
          </a:p>
          <a:p>
            <a:pPr marL="0" indent="0" defTabSz="379475">
              <a:spcBef>
                <a:spcPts val="600"/>
              </a:spcBef>
              <a:buSzTx/>
              <a:buFontTx/>
              <a:buNone/>
              <a:defRPr sz="2656"/>
            </a:pPr>
            <a:r>
              <a:t>-    The others have still a significant gap to fill relative to Germany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ynam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0000"/>
                </a:solidFill>
              </a:rPr>
              <a:t>Dynamics</a:t>
            </a:r>
          </a:p>
        </p:txBody>
      </p:sp>
      <p:sp>
        <p:nvSpPr>
          <p:cNvPr id="117" name="Worrying signals from the dynamic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2325" indent="-322325" defTabSz="429768">
              <a:defRPr sz="3008"/>
            </a:pPr>
            <a:r>
              <a:rPr dirty="0"/>
              <a:t>Worrying signals from the dynamics</a:t>
            </a:r>
          </a:p>
          <a:p>
            <a:pPr marL="322325" indent="-322325" defTabSz="429768">
              <a:defRPr sz="3008"/>
            </a:pPr>
            <a:endParaRPr dirty="0"/>
          </a:p>
          <a:p>
            <a:pPr marL="301591" indent="-301591" defTabSz="429768">
              <a:buFontTx/>
              <a:defRPr sz="3008"/>
            </a:pPr>
            <a:r>
              <a:rPr dirty="0"/>
              <a:t>K/L: since 1995, Poland, Slovenia, and the Baltics show raising capital-labor ratios, flat for the others</a:t>
            </a:r>
          </a:p>
          <a:p>
            <a:pPr marL="301591" indent="-301591" defTabSz="429768">
              <a:buFontTx/>
              <a:defRPr sz="3008"/>
            </a:pPr>
            <a:endParaRPr dirty="0"/>
          </a:p>
          <a:p>
            <a:pPr marL="301591" indent="-301591" defTabSz="429768">
              <a:buFontTx/>
              <a:defRPr sz="3008"/>
            </a:pPr>
            <a:r>
              <a:rPr dirty="0"/>
              <a:t>Similar for TFP: Poland and the Baltics on a increasing trend, while the others show no improvements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le of foreign financing"/>
          <p:cNvSpPr txBox="1"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1508126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0000"/>
                </a:solidFill>
              </a:rPr>
              <a:t>Role of foreign financing</a:t>
            </a:r>
          </a:p>
        </p:txBody>
      </p:sp>
      <p:sp>
        <p:nvSpPr>
          <p:cNvPr id="120" name="Double-click to edit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Up to the global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crisis</a:t>
            </a:r>
            <a:r>
              <a:rPr lang="it-IT" dirty="0"/>
              <a:t> large net </a:t>
            </a:r>
            <a:r>
              <a:rPr lang="it-IT" dirty="0" err="1"/>
              <a:t>inflows</a:t>
            </a:r>
            <a:r>
              <a:rPr lang="it-IT" dirty="0"/>
              <a:t> of </a:t>
            </a:r>
            <a:r>
              <a:rPr lang="it-IT" dirty="0" err="1"/>
              <a:t>foreign</a:t>
            </a:r>
            <a:r>
              <a:rPr lang="it-IT" dirty="0"/>
              <a:t> capital </a:t>
            </a:r>
            <a:r>
              <a:rPr lang="it-IT" dirty="0" err="1"/>
              <a:t>supported</a:t>
            </a:r>
            <a:r>
              <a:rPr lang="it-IT" dirty="0"/>
              <a:t> investments</a:t>
            </a:r>
          </a:p>
          <a:p>
            <a:endParaRPr lang="it-IT" dirty="0"/>
          </a:p>
          <a:p>
            <a:r>
              <a:rPr lang="it-IT" dirty="0"/>
              <a:t>Large gap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savings</a:t>
            </a:r>
            <a:r>
              <a:rPr lang="it-IT" dirty="0"/>
              <a:t> and investments, </a:t>
            </a:r>
            <a:r>
              <a:rPr lang="it-IT" dirty="0" err="1"/>
              <a:t>except</a:t>
            </a:r>
            <a:r>
              <a:rPr lang="it-IT" dirty="0"/>
              <a:t> for Slovenia</a:t>
            </a:r>
          </a:p>
          <a:p>
            <a:endParaRPr lang="it-IT" dirty="0"/>
          </a:p>
          <a:p>
            <a:r>
              <a:rPr lang="it-IT" dirty="0"/>
              <a:t>After the GFC the gap </a:t>
            </a:r>
            <a:r>
              <a:rPr lang="it-IT" dirty="0" err="1"/>
              <a:t>sharply</a:t>
            </a:r>
            <a:r>
              <a:rPr lang="it-IT" dirty="0"/>
              <a:t> </a:t>
            </a:r>
            <a:r>
              <a:rPr lang="it-IT" dirty="0" err="1"/>
              <a:t>narrowed</a:t>
            </a:r>
            <a:endParaRPr lang="it-IT" dirty="0"/>
          </a:p>
          <a:p>
            <a:endParaRPr dirty="0"/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038" y="818446"/>
            <a:ext cx="4029923" cy="600468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E78389-BE2A-7889-46AD-C0115E0E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50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Savings and Investments in CEE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372</Words>
  <Application>Microsoft Office PowerPoint</Application>
  <PresentationFormat>Pokaz na ekranie (4:3)</PresentationFormat>
  <Paragraphs>64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Roman</vt:lpstr>
      <vt:lpstr>Thème Office</vt:lpstr>
      <vt:lpstr>Investments, convergence  and  capital inflows in Central Eastern Europe</vt:lpstr>
      <vt:lpstr>Convergence in Incomes per capita  of CEE</vt:lpstr>
      <vt:lpstr>Investments and convergence</vt:lpstr>
      <vt:lpstr>GDP per worker, capital and tfp</vt:lpstr>
      <vt:lpstr>Heterogeneous picture</vt:lpstr>
      <vt:lpstr>Second group</vt:lpstr>
      <vt:lpstr>Dynamics</vt:lpstr>
      <vt:lpstr>Role of foreign financing</vt:lpstr>
      <vt:lpstr>Savings and Investments in CEE</vt:lpstr>
      <vt:lpstr>Inefficiencies</vt:lpstr>
      <vt:lpstr>Looking forward:  External constraint becomes stricter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Investments, convergence  and  capital inflows in Central Eastern Europe</dc:title>
  <dc:creator>Raczyńska, Anna</dc:creator>
  <cp:lastModifiedBy>Raczyńska, Anna</cp:lastModifiedBy>
  <cp:revision>7</cp:revision>
  <dcterms:modified xsi:type="dcterms:W3CDTF">2023-10-16T08:34:54Z</dcterms:modified>
</cp:coreProperties>
</file>