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99" r:id="rId1"/>
  </p:sldMasterIdLst>
  <p:notesMasterIdLst>
    <p:notesMasterId r:id="rId11"/>
  </p:notesMasterIdLst>
  <p:handoutMasterIdLst>
    <p:handoutMasterId r:id="rId12"/>
  </p:handoutMasterIdLst>
  <p:sldIdLst>
    <p:sldId id="256" r:id="rId2"/>
    <p:sldId id="486" r:id="rId3"/>
    <p:sldId id="487" r:id="rId4"/>
    <p:sldId id="488" r:id="rId5"/>
    <p:sldId id="490" r:id="rId6"/>
    <p:sldId id="489" r:id="rId7"/>
    <p:sldId id="761" r:id="rId8"/>
    <p:sldId id="485" r:id="rId9"/>
    <p:sldId id="267" r:id="rId10"/>
  </p:sldIdLst>
  <p:sldSz cx="9144000" cy="6858000" type="screen4x3"/>
  <p:notesSz cx="6797675" cy="9926638"/>
  <p:defaultTextStyle>
    <a:defPPr>
      <a:defRPr lang="en-US"/>
    </a:defPPr>
    <a:lvl1pPr algn="l" rtl="0" eaLnBrk="0" fontAlgn="base" hangingPunct="0">
      <a:spcBef>
        <a:spcPct val="0"/>
      </a:spcBef>
      <a:spcAft>
        <a:spcPct val="0"/>
      </a:spcAft>
      <a:defRPr kumimoji="1" sz="2400" kern="1200">
        <a:solidFill>
          <a:srgbClr val="808080"/>
        </a:solidFill>
        <a:latin typeface="Arial" charset="0"/>
        <a:ea typeface="+mn-ea"/>
        <a:cs typeface="+mn-cs"/>
      </a:defRPr>
    </a:lvl1pPr>
    <a:lvl2pPr marL="457200" algn="l" rtl="0" eaLnBrk="0" fontAlgn="base" hangingPunct="0">
      <a:spcBef>
        <a:spcPct val="0"/>
      </a:spcBef>
      <a:spcAft>
        <a:spcPct val="0"/>
      </a:spcAft>
      <a:defRPr kumimoji="1" sz="2400" kern="1200">
        <a:solidFill>
          <a:srgbClr val="808080"/>
        </a:solidFill>
        <a:latin typeface="Arial" charset="0"/>
        <a:ea typeface="+mn-ea"/>
        <a:cs typeface="+mn-cs"/>
      </a:defRPr>
    </a:lvl2pPr>
    <a:lvl3pPr marL="914400" algn="l" rtl="0" eaLnBrk="0" fontAlgn="base" hangingPunct="0">
      <a:spcBef>
        <a:spcPct val="0"/>
      </a:spcBef>
      <a:spcAft>
        <a:spcPct val="0"/>
      </a:spcAft>
      <a:defRPr kumimoji="1" sz="2400" kern="1200">
        <a:solidFill>
          <a:srgbClr val="808080"/>
        </a:solidFill>
        <a:latin typeface="Arial" charset="0"/>
        <a:ea typeface="+mn-ea"/>
        <a:cs typeface="+mn-cs"/>
      </a:defRPr>
    </a:lvl3pPr>
    <a:lvl4pPr marL="1371600" algn="l" rtl="0" eaLnBrk="0" fontAlgn="base" hangingPunct="0">
      <a:spcBef>
        <a:spcPct val="0"/>
      </a:spcBef>
      <a:spcAft>
        <a:spcPct val="0"/>
      </a:spcAft>
      <a:defRPr kumimoji="1" sz="2400" kern="1200">
        <a:solidFill>
          <a:srgbClr val="808080"/>
        </a:solidFill>
        <a:latin typeface="Arial" charset="0"/>
        <a:ea typeface="+mn-ea"/>
        <a:cs typeface="+mn-cs"/>
      </a:defRPr>
    </a:lvl4pPr>
    <a:lvl5pPr marL="1828800" algn="l" rtl="0" eaLnBrk="0" fontAlgn="base" hangingPunct="0">
      <a:spcBef>
        <a:spcPct val="0"/>
      </a:spcBef>
      <a:spcAft>
        <a:spcPct val="0"/>
      </a:spcAft>
      <a:defRPr kumimoji="1" sz="2400" kern="1200">
        <a:solidFill>
          <a:srgbClr val="808080"/>
        </a:solidFill>
        <a:latin typeface="Arial" charset="0"/>
        <a:ea typeface="+mn-ea"/>
        <a:cs typeface="+mn-cs"/>
      </a:defRPr>
    </a:lvl5pPr>
    <a:lvl6pPr marL="2286000" algn="l" defTabSz="914400" rtl="0" eaLnBrk="1" latinLnBrk="0" hangingPunct="1">
      <a:defRPr kumimoji="1" sz="2400" kern="1200">
        <a:solidFill>
          <a:srgbClr val="808080"/>
        </a:solidFill>
        <a:latin typeface="Arial" charset="0"/>
        <a:ea typeface="+mn-ea"/>
        <a:cs typeface="+mn-cs"/>
      </a:defRPr>
    </a:lvl6pPr>
    <a:lvl7pPr marL="2743200" algn="l" defTabSz="914400" rtl="0" eaLnBrk="1" latinLnBrk="0" hangingPunct="1">
      <a:defRPr kumimoji="1" sz="2400" kern="1200">
        <a:solidFill>
          <a:srgbClr val="808080"/>
        </a:solidFill>
        <a:latin typeface="Arial" charset="0"/>
        <a:ea typeface="+mn-ea"/>
        <a:cs typeface="+mn-cs"/>
      </a:defRPr>
    </a:lvl7pPr>
    <a:lvl8pPr marL="3200400" algn="l" defTabSz="914400" rtl="0" eaLnBrk="1" latinLnBrk="0" hangingPunct="1">
      <a:defRPr kumimoji="1" sz="2400" kern="1200">
        <a:solidFill>
          <a:srgbClr val="808080"/>
        </a:solidFill>
        <a:latin typeface="Arial" charset="0"/>
        <a:ea typeface="+mn-ea"/>
        <a:cs typeface="+mn-cs"/>
      </a:defRPr>
    </a:lvl8pPr>
    <a:lvl9pPr marL="3657600" algn="l" defTabSz="914400" rtl="0" eaLnBrk="1" latinLnBrk="0" hangingPunct="1">
      <a:defRPr kumimoji="1" sz="2400" kern="1200">
        <a:solidFill>
          <a:srgbClr val="808080"/>
        </a:solidFill>
        <a:latin typeface="Arial" charset="0"/>
        <a:ea typeface="+mn-ea"/>
        <a:cs typeface="+mn-cs"/>
      </a:defRPr>
    </a:lvl9pPr>
  </p:defaultTextStyle>
  <p:extLst>
    <p:ext uri="{EFAFB233-063F-42B5-8137-9DF3F51BA10A}">
      <p15:sldGuideLst xmlns:p15="http://schemas.microsoft.com/office/powerpoint/2012/main">
        <p15:guide id="1" orient="horz" pos="4179">
          <p15:clr>
            <a:srgbClr val="A4A3A4"/>
          </p15:clr>
        </p15:guide>
        <p15:guide id="2">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3F5"/>
    <a:srgbClr val="FFFFFF"/>
    <a:srgbClr val="000000"/>
    <a:srgbClr val="808000"/>
    <a:srgbClr val="FF66CC"/>
    <a:srgbClr val="808080"/>
    <a:srgbClr val="777777"/>
    <a:srgbClr val="FFCCCC"/>
    <a:srgbClr val="FDE3F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03" autoAdjust="0"/>
    <p:restoredTop sz="98467" autoAdjust="0"/>
  </p:normalViewPr>
  <p:slideViewPr>
    <p:cSldViewPr snapToGrid="0">
      <p:cViewPr varScale="1">
        <p:scale>
          <a:sx n="82" d="100"/>
          <a:sy n="82" d="100"/>
        </p:scale>
        <p:origin x="1853" y="72"/>
      </p:cViewPr>
      <p:guideLst>
        <p:guide orient="horz" pos="417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5" d="100"/>
          <a:sy n="85" d="100"/>
        </p:scale>
        <p:origin x="-2808" y="-90"/>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olzner\Desktop\wiiw\wiiw_2023_09\estat_sdg_08_11_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olzner\Desktop\wiiw\wiiw_2023_09\wiiw-annual-database_GFC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olzner\Desktop\wiiw\wiiw_2023_09\wiiw-annual-database_GFCF_NAC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olzner\Desktop\wiiw\wiiw_2023_09\wiiw-fdi-database_tota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olzner\Desktop\wiiw\wiiw_2023_09\wiiw-annual-database_GFCF_type.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234301984152385E-2"/>
          <c:y val="3.2015697742960175E-2"/>
          <c:w val="0.9362131050356669"/>
          <c:h val="0.69903114618965811"/>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2"/>
              </a:solidFill>
              <a:ln>
                <a:noFill/>
              </a:ln>
              <a:effectLst/>
            </c:spPr>
            <c:extLst>
              <c:ext xmlns:c16="http://schemas.microsoft.com/office/drawing/2014/chart" uri="{C3380CC4-5D6E-409C-BE32-E72D297353CC}">
                <c16:uniqueId val="{00000001-BECE-488B-B4C3-7FC035D8859F}"/>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3-BECE-488B-B4C3-7FC035D8859F}"/>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5-BECE-488B-B4C3-7FC035D8859F}"/>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7-BECE-488B-B4C3-7FC035D8859F}"/>
              </c:ext>
            </c:extLst>
          </c:dPt>
          <c:dPt>
            <c:idx val="15"/>
            <c:invertIfNegative val="0"/>
            <c:bubble3D val="0"/>
            <c:spPr>
              <a:solidFill>
                <a:schemeClr val="accent2"/>
              </a:solidFill>
              <a:ln>
                <a:noFill/>
              </a:ln>
              <a:effectLst/>
            </c:spPr>
            <c:extLst>
              <c:ext xmlns:c16="http://schemas.microsoft.com/office/drawing/2014/chart" uri="{C3380CC4-5D6E-409C-BE32-E72D297353CC}">
                <c16:uniqueId val="{00000009-BECE-488B-B4C3-7FC035D8859F}"/>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0B-BECE-488B-B4C3-7FC035D8859F}"/>
              </c:ext>
            </c:extLst>
          </c:dPt>
          <c:dPt>
            <c:idx val="23"/>
            <c:invertIfNegative val="0"/>
            <c:bubble3D val="0"/>
            <c:spPr>
              <a:solidFill>
                <a:schemeClr val="accent2"/>
              </a:solidFill>
              <a:ln>
                <a:noFill/>
              </a:ln>
              <a:effectLst/>
            </c:spPr>
            <c:extLst>
              <c:ext xmlns:c16="http://schemas.microsoft.com/office/drawing/2014/chart" uri="{C3380CC4-5D6E-409C-BE32-E72D297353CC}">
                <c16:uniqueId val="{0000000D-BECE-488B-B4C3-7FC035D8859F}"/>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F-BECE-488B-B4C3-7FC035D8859F}"/>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11-BECE-488B-B4C3-7FC035D8859F}"/>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13-BECE-488B-B4C3-7FC035D8859F}"/>
              </c:ext>
            </c:extLst>
          </c:dPt>
          <c:dPt>
            <c:idx val="31"/>
            <c:invertIfNegative val="0"/>
            <c:bubble3D val="0"/>
            <c:spPr>
              <a:solidFill>
                <a:schemeClr val="accent2"/>
              </a:solidFill>
              <a:ln>
                <a:noFill/>
              </a:ln>
              <a:effectLst/>
            </c:spPr>
            <c:extLst>
              <c:ext xmlns:c16="http://schemas.microsoft.com/office/drawing/2014/chart" uri="{C3380CC4-5D6E-409C-BE32-E72D297353CC}">
                <c16:uniqueId val="{00000015-BECE-488B-B4C3-7FC035D8859F}"/>
              </c:ext>
            </c:extLst>
          </c:dPt>
          <c:cat>
            <c:strRef>
              <c:f>Sheet1!$I$4:$I$40</c:f>
              <c:strCache>
                <c:ptCount val="37"/>
                <c:pt idx="0">
                  <c:v>IE</c:v>
                </c:pt>
                <c:pt idx="1">
                  <c:v>TR</c:v>
                </c:pt>
                <c:pt idx="2">
                  <c:v>EE</c:v>
                </c:pt>
                <c:pt idx="3">
                  <c:v>CZ</c:v>
                </c:pt>
                <c:pt idx="4">
                  <c:v>CH</c:v>
                </c:pt>
                <c:pt idx="5">
                  <c:v>SE</c:v>
                </c:pt>
                <c:pt idx="6">
                  <c:v>NO</c:v>
                </c:pt>
                <c:pt idx="7">
                  <c:v>AL</c:v>
                </c:pt>
                <c:pt idx="8">
                  <c:v>AT</c:v>
                </c:pt>
                <c:pt idx="9">
                  <c:v>HU</c:v>
                </c:pt>
                <c:pt idx="10">
                  <c:v>BE</c:v>
                </c:pt>
                <c:pt idx="11">
                  <c:v>FI</c:v>
                </c:pt>
                <c:pt idx="12">
                  <c:v>RO</c:v>
                </c:pt>
                <c:pt idx="13">
                  <c:v>FR</c:v>
                </c:pt>
                <c:pt idx="14">
                  <c:v>EU27_2020</c:v>
                </c:pt>
                <c:pt idx="15">
                  <c:v>LV</c:v>
                </c:pt>
                <c:pt idx="16">
                  <c:v>EA20</c:v>
                </c:pt>
                <c:pt idx="17">
                  <c:v>MT</c:v>
                </c:pt>
                <c:pt idx="18">
                  <c:v>DK</c:v>
                </c:pt>
                <c:pt idx="19">
                  <c:v>DE</c:v>
                </c:pt>
                <c:pt idx="20">
                  <c:v>NL</c:v>
                </c:pt>
                <c:pt idx="21">
                  <c:v>SK</c:v>
                </c:pt>
                <c:pt idx="22">
                  <c:v>EU28</c:v>
                </c:pt>
                <c:pt idx="23">
                  <c:v>LT</c:v>
                </c:pt>
                <c:pt idx="24">
                  <c:v>HR</c:v>
                </c:pt>
                <c:pt idx="25">
                  <c:v>BG</c:v>
                </c:pt>
                <c:pt idx="26">
                  <c:v>RS</c:v>
                </c:pt>
                <c:pt idx="27">
                  <c:v>ES</c:v>
                </c:pt>
                <c:pt idx="28">
                  <c:v>IS</c:v>
                </c:pt>
                <c:pt idx="29">
                  <c:v>SI</c:v>
                </c:pt>
                <c:pt idx="30">
                  <c:v>CY</c:v>
                </c:pt>
                <c:pt idx="31">
                  <c:v>PL</c:v>
                </c:pt>
                <c:pt idx="32">
                  <c:v>IT</c:v>
                </c:pt>
                <c:pt idx="33">
                  <c:v>PT</c:v>
                </c:pt>
                <c:pt idx="34">
                  <c:v>UK</c:v>
                </c:pt>
                <c:pt idx="35">
                  <c:v>LU</c:v>
                </c:pt>
                <c:pt idx="36">
                  <c:v>EL</c:v>
                </c:pt>
              </c:strCache>
            </c:strRef>
          </c:cat>
          <c:val>
            <c:numRef>
              <c:f>Sheet1!$J$4:$J$40</c:f>
              <c:numCache>
                <c:formatCode>General</c:formatCode>
                <c:ptCount val="37"/>
                <c:pt idx="0">
                  <c:v>34.492857142857147</c:v>
                </c:pt>
                <c:pt idx="1">
                  <c:v>28.182857142857138</c:v>
                </c:pt>
                <c:pt idx="2">
                  <c:v>26.768571428571427</c:v>
                </c:pt>
                <c:pt idx="3">
                  <c:v>26.138750000000002</c:v>
                </c:pt>
                <c:pt idx="4">
                  <c:v>25.571666666666669</c:v>
                </c:pt>
                <c:pt idx="5">
                  <c:v>25.07375</c:v>
                </c:pt>
                <c:pt idx="6">
                  <c:v>24.869999999999997</c:v>
                </c:pt>
                <c:pt idx="7">
                  <c:v>24.453333333333333</c:v>
                </c:pt>
                <c:pt idx="8">
                  <c:v>24.275714285714283</c:v>
                </c:pt>
                <c:pt idx="9">
                  <c:v>24.208571428571428</c:v>
                </c:pt>
                <c:pt idx="10">
                  <c:v>23.687142857142856</c:v>
                </c:pt>
                <c:pt idx="11">
                  <c:v>23.384999999999994</c:v>
                </c:pt>
                <c:pt idx="12">
                  <c:v>22.941666666666663</c:v>
                </c:pt>
                <c:pt idx="13">
                  <c:v>22.765714285714289</c:v>
                </c:pt>
                <c:pt idx="14">
                  <c:v>21.824999999999996</c:v>
                </c:pt>
                <c:pt idx="15">
                  <c:v>21.774285714285714</c:v>
                </c:pt>
                <c:pt idx="16">
                  <c:v>21.556249999999999</c:v>
                </c:pt>
                <c:pt idx="17">
                  <c:v>21.547142857142859</c:v>
                </c:pt>
                <c:pt idx="18">
                  <c:v>21.385000000000002</c:v>
                </c:pt>
                <c:pt idx="19">
                  <c:v>21.13625</c:v>
                </c:pt>
                <c:pt idx="20">
                  <c:v>20.958750000000002</c:v>
                </c:pt>
                <c:pt idx="21">
                  <c:v>20.90625</c:v>
                </c:pt>
                <c:pt idx="22">
                  <c:v>20.856000000000002</c:v>
                </c:pt>
                <c:pt idx="23">
                  <c:v>20.667142857142856</c:v>
                </c:pt>
                <c:pt idx="24">
                  <c:v>20.425714285714285</c:v>
                </c:pt>
                <c:pt idx="25">
                  <c:v>19.366666666666664</c:v>
                </c:pt>
                <c:pt idx="26">
                  <c:v>19.286666666666669</c:v>
                </c:pt>
                <c:pt idx="27">
                  <c:v>19.172857142857143</c:v>
                </c:pt>
                <c:pt idx="28">
                  <c:v>18.97</c:v>
                </c:pt>
                <c:pt idx="29">
                  <c:v>18.921428571428571</c:v>
                </c:pt>
                <c:pt idx="30">
                  <c:v>18.588571428571431</c:v>
                </c:pt>
                <c:pt idx="31">
                  <c:v>18.495714285714286</c:v>
                </c:pt>
                <c:pt idx="32">
                  <c:v>18.447499999999998</c:v>
                </c:pt>
                <c:pt idx="33">
                  <c:v>17.904999999999998</c:v>
                </c:pt>
                <c:pt idx="34">
                  <c:v>17.756</c:v>
                </c:pt>
                <c:pt idx="35">
                  <c:v>17.008571428571429</c:v>
                </c:pt>
                <c:pt idx="36">
                  <c:v>11.52</c:v>
                </c:pt>
              </c:numCache>
            </c:numRef>
          </c:val>
          <c:extLst>
            <c:ext xmlns:c16="http://schemas.microsoft.com/office/drawing/2014/chart" uri="{C3380CC4-5D6E-409C-BE32-E72D297353CC}">
              <c16:uniqueId val="{00000016-BECE-488B-B4C3-7FC035D8859F}"/>
            </c:ext>
          </c:extLst>
        </c:ser>
        <c:dLbls>
          <c:showLegendKey val="0"/>
          <c:showVal val="0"/>
          <c:showCatName val="0"/>
          <c:showSerName val="0"/>
          <c:showPercent val="0"/>
          <c:showBubbleSize val="0"/>
        </c:dLbls>
        <c:gapWidth val="219"/>
        <c:overlap val="-27"/>
        <c:axId val="1873624239"/>
        <c:axId val="1870191903"/>
      </c:barChart>
      <c:catAx>
        <c:axId val="18736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70191903"/>
        <c:crosses val="autoZero"/>
        <c:auto val="1"/>
        <c:lblAlgn val="ctr"/>
        <c:lblOffset val="100"/>
        <c:noMultiLvlLbl val="0"/>
      </c:catAx>
      <c:valAx>
        <c:axId val="1870191903"/>
        <c:scaling>
          <c:orientation val="minMax"/>
          <c:max val="3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73624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solidFill>
            <a:ln>
              <a:noFill/>
            </a:ln>
            <a:effectLst/>
          </c:spPr>
          <c:invertIfNegative val="0"/>
          <c:dPt>
            <c:idx val="2"/>
            <c:invertIfNegative val="0"/>
            <c:bubble3D val="0"/>
            <c:spPr>
              <a:solidFill>
                <a:schemeClr val="accent2"/>
              </a:solidFill>
              <a:ln>
                <a:noFill/>
              </a:ln>
              <a:effectLst/>
            </c:spPr>
            <c:extLst>
              <c:ext xmlns:c16="http://schemas.microsoft.com/office/drawing/2014/chart" uri="{C3380CC4-5D6E-409C-BE32-E72D297353CC}">
                <c16:uniqueId val="{00000002-4496-4956-AD8F-23BEA01473EB}"/>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3-4496-4956-AD8F-23BEA01473EB}"/>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4-4496-4956-AD8F-23BEA01473EB}"/>
              </c:ext>
            </c:extLst>
          </c:dPt>
          <c:dPt>
            <c:idx val="8"/>
            <c:invertIfNegative val="0"/>
            <c:bubble3D val="0"/>
            <c:spPr>
              <a:solidFill>
                <a:schemeClr val="accent2"/>
              </a:solidFill>
              <a:ln>
                <a:noFill/>
              </a:ln>
              <a:effectLst/>
            </c:spPr>
            <c:extLst>
              <c:ext xmlns:c16="http://schemas.microsoft.com/office/drawing/2014/chart" uri="{C3380CC4-5D6E-409C-BE32-E72D297353CC}">
                <c16:uniqueId val="{00000005-4496-4956-AD8F-23BEA01473EB}"/>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6-4496-4956-AD8F-23BEA01473EB}"/>
              </c:ext>
            </c:extLst>
          </c:dPt>
          <c:dPt>
            <c:idx val="15"/>
            <c:invertIfNegative val="0"/>
            <c:bubble3D val="0"/>
            <c:spPr>
              <a:solidFill>
                <a:schemeClr val="accent2"/>
              </a:solidFill>
              <a:ln>
                <a:noFill/>
              </a:ln>
              <a:effectLst/>
            </c:spPr>
            <c:extLst>
              <c:ext xmlns:c16="http://schemas.microsoft.com/office/drawing/2014/chart" uri="{C3380CC4-5D6E-409C-BE32-E72D297353CC}">
                <c16:uniqueId val="{00000007-4496-4956-AD8F-23BEA01473EB}"/>
              </c:ext>
            </c:extLst>
          </c:dPt>
          <c:dPt>
            <c:idx val="16"/>
            <c:invertIfNegative val="0"/>
            <c:bubble3D val="0"/>
            <c:spPr>
              <a:solidFill>
                <a:schemeClr val="accent2"/>
              </a:solidFill>
              <a:ln>
                <a:noFill/>
              </a:ln>
              <a:effectLst/>
            </c:spPr>
            <c:extLst>
              <c:ext xmlns:c16="http://schemas.microsoft.com/office/drawing/2014/chart" uri="{C3380CC4-5D6E-409C-BE32-E72D297353CC}">
                <c16:uniqueId val="{00000008-4496-4956-AD8F-23BEA01473EB}"/>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09-4496-4956-AD8F-23BEA01473EB}"/>
              </c:ext>
            </c:extLst>
          </c:dPt>
          <c:dPt>
            <c:idx val="19"/>
            <c:invertIfNegative val="0"/>
            <c:bubble3D val="0"/>
            <c:spPr>
              <a:solidFill>
                <a:schemeClr val="accent2"/>
              </a:solidFill>
              <a:ln>
                <a:noFill/>
              </a:ln>
              <a:effectLst/>
            </c:spPr>
            <c:extLst>
              <c:ext xmlns:c16="http://schemas.microsoft.com/office/drawing/2014/chart" uri="{C3380CC4-5D6E-409C-BE32-E72D297353CC}">
                <c16:uniqueId val="{0000000A-4496-4956-AD8F-23BEA01473EB}"/>
              </c:ext>
            </c:extLst>
          </c:dPt>
          <c:dPt>
            <c:idx val="20"/>
            <c:invertIfNegative val="0"/>
            <c:bubble3D val="0"/>
            <c:spPr>
              <a:solidFill>
                <a:schemeClr val="accent2"/>
              </a:solidFill>
              <a:ln>
                <a:noFill/>
              </a:ln>
              <a:effectLst/>
            </c:spPr>
            <c:extLst>
              <c:ext xmlns:c16="http://schemas.microsoft.com/office/drawing/2014/chart" uri="{C3380CC4-5D6E-409C-BE32-E72D297353CC}">
                <c16:uniqueId val="{0000000B-4496-4956-AD8F-23BEA01473EB}"/>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0C-4496-4956-AD8F-23BEA01473EB}"/>
              </c:ext>
            </c:extLst>
          </c:dPt>
          <c:cat>
            <c:strRef>
              <c:f>Worksheet!$R$8:$R$30</c:f>
              <c:strCache>
                <c:ptCount val="23"/>
                <c:pt idx="0">
                  <c:v>XK</c:v>
                </c:pt>
                <c:pt idx="1">
                  <c:v>TR</c:v>
                </c:pt>
                <c:pt idx="2">
                  <c:v>EE</c:v>
                </c:pt>
                <c:pt idx="3">
                  <c:v>CZ</c:v>
                </c:pt>
                <c:pt idx="4">
                  <c:v>BY</c:v>
                </c:pt>
                <c:pt idx="5">
                  <c:v>ME</c:v>
                </c:pt>
                <c:pt idx="6">
                  <c:v>HU</c:v>
                </c:pt>
                <c:pt idx="7">
                  <c:v>AL</c:v>
                </c:pt>
                <c:pt idx="8">
                  <c:v>RO</c:v>
                </c:pt>
                <c:pt idx="9">
                  <c:v>MD</c:v>
                </c:pt>
                <c:pt idx="10">
                  <c:v>KZ</c:v>
                </c:pt>
                <c:pt idx="11">
                  <c:v>MK</c:v>
                </c:pt>
                <c:pt idx="12">
                  <c:v>LV</c:v>
                </c:pt>
                <c:pt idx="13">
                  <c:v>BA</c:v>
                </c:pt>
                <c:pt idx="14">
                  <c:v>RU</c:v>
                </c:pt>
                <c:pt idx="15">
                  <c:v>SK</c:v>
                </c:pt>
                <c:pt idx="16">
                  <c:v>LT</c:v>
                </c:pt>
                <c:pt idx="17">
                  <c:v>HR</c:v>
                </c:pt>
                <c:pt idx="18">
                  <c:v>RS</c:v>
                </c:pt>
                <c:pt idx="19">
                  <c:v>SI</c:v>
                </c:pt>
                <c:pt idx="20">
                  <c:v>PL</c:v>
                </c:pt>
                <c:pt idx="21">
                  <c:v>BG</c:v>
                </c:pt>
                <c:pt idx="22">
                  <c:v>UA</c:v>
                </c:pt>
              </c:strCache>
            </c:strRef>
          </c:cat>
          <c:val>
            <c:numRef>
              <c:f>Worksheet!$S$8:$S$30</c:f>
              <c:numCache>
                <c:formatCode>0</c:formatCode>
                <c:ptCount val="23"/>
                <c:pt idx="0">
                  <c:v>30.423008225</c:v>
                </c:pt>
                <c:pt idx="1">
                  <c:v>28.640266462500001</c:v>
                </c:pt>
                <c:pt idx="2">
                  <c:v>26.94181485</c:v>
                </c:pt>
                <c:pt idx="3">
                  <c:v>26.1378907625</c:v>
                </c:pt>
                <c:pt idx="4">
                  <c:v>25.109013412500001</c:v>
                </c:pt>
                <c:pt idx="5">
                  <c:v>24.9830712875</c:v>
                </c:pt>
                <c:pt idx="6">
                  <c:v>24.7311000875</c:v>
                </c:pt>
                <c:pt idx="7">
                  <c:v>23.802994087499997</c:v>
                </c:pt>
                <c:pt idx="8">
                  <c:v>23.432891574999999</c:v>
                </c:pt>
                <c:pt idx="9">
                  <c:v>23.372990012500001</c:v>
                </c:pt>
                <c:pt idx="10">
                  <c:v>22.632498699999999</c:v>
                </c:pt>
                <c:pt idx="11">
                  <c:v>22.597491962500001</c:v>
                </c:pt>
                <c:pt idx="12">
                  <c:v>21.782840825000001</c:v>
                </c:pt>
                <c:pt idx="13">
                  <c:v>21.648602924999999</c:v>
                </c:pt>
                <c:pt idx="14">
                  <c:v>20.998056787499998</c:v>
                </c:pt>
                <c:pt idx="15">
                  <c:v>20.90666615</c:v>
                </c:pt>
                <c:pt idx="16">
                  <c:v>20.703332087500002</c:v>
                </c:pt>
                <c:pt idx="17">
                  <c:v>20.455074625000002</c:v>
                </c:pt>
                <c:pt idx="18">
                  <c:v>20.207049462499999</c:v>
                </c:pt>
                <c:pt idx="19">
                  <c:v>19.253973200000004</c:v>
                </c:pt>
                <c:pt idx="20">
                  <c:v>18.238367512499998</c:v>
                </c:pt>
                <c:pt idx="21">
                  <c:v>18.210552649999997</c:v>
                </c:pt>
                <c:pt idx="22">
                  <c:v>14.778235575</c:v>
                </c:pt>
              </c:numCache>
            </c:numRef>
          </c:val>
          <c:extLst>
            <c:ext xmlns:c16="http://schemas.microsoft.com/office/drawing/2014/chart" uri="{C3380CC4-5D6E-409C-BE32-E72D297353CC}">
              <c16:uniqueId val="{00000000-4496-4956-AD8F-23BEA01473EB}"/>
            </c:ext>
          </c:extLst>
        </c:ser>
        <c:dLbls>
          <c:showLegendKey val="0"/>
          <c:showVal val="0"/>
          <c:showCatName val="0"/>
          <c:showSerName val="0"/>
          <c:showPercent val="0"/>
          <c:showBubbleSize val="0"/>
        </c:dLbls>
        <c:gapWidth val="219"/>
        <c:overlap val="-27"/>
        <c:axId val="25548223"/>
        <c:axId val="39788447"/>
      </c:barChart>
      <c:catAx>
        <c:axId val="2554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788447"/>
        <c:crosses val="autoZero"/>
        <c:auto val="1"/>
        <c:lblAlgn val="ctr"/>
        <c:lblOffset val="100"/>
        <c:noMultiLvlLbl val="0"/>
      </c:catAx>
      <c:valAx>
        <c:axId val="39788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55482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Sheet1!$S$5</c:f>
              <c:strCache>
                <c:ptCount val="1"/>
                <c:pt idx="0">
                  <c:v>Agricuture and Mining</c:v>
                </c:pt>
              </c:strCache>
            </c:strRef>
          </c:tx>
          <c:spPr>
            <a:solidFill>
              <a:schemeClr val="accent1"/>
            </a:solidFill>
            <a:ln>
              <a:noFill/>
            </a:ln>
            <a:effectLst/>
          </c:spPr>
          <c:invertIfNegative val="0"/>
          <c:cat>
            <c:strRef>
              <c:f>Sheet1!$T$4:$AF$4</c:f>
              <c:strCache>
                <c:ptCount val="13"/>
                <c:pt idx="0">
                  <c:v>EE</c:v>
                </c:pt>
                <c:pt idx="1">
                  <c:v>CZ</c:v>
                </c:pt>
                <c:pt idx="2">
                  <c:v>HU</c:v>
                </c:pt>
                <c:pt idx="3">
                  <c:v>AL</c:v>
                </c:pt>
                <c:pt idx="4">
                  <c:v>RO</c:v>
                </c:pt>
                <c:pt idx="5">
                  <c:v>MK</c:v>
                </c:pt>
                <c:pt idx="6">
                  <c:v>LV</c:v>
                </c:pt>
                <c:pt idx="7">
                  <c:v>BA</c:v>
                </c:pt>
                <c:pt idx="8">
                  <c:v>SK</c:v>
                </c:pt>
                <c:pt idx="9">
                  <c:v>LT</c:v>
                </c:pt>
                <c:pt idx="10">
                  <c:v>SI</c:v>
                </c:pt>
                <c:pt idx="11">
                  <c:v>PL</c:v>
                </c:pt>
                <c:pt idx="12">
                  <c:v>BG</c:v>
                </c:pt>
              </c:strCache>
            </c:strRef>
          </c:cat>
          <c:val>
            <c:numRef>
              <c:f>Sheet1!$T$5:$AF$5</c:f>
              <c:numCache>
                <c:formatCode>0</c:formatCode>
                <c:ptCount val="13"/>
                <c:pt idx="0">
                  <c:v>5.1257186285714287</c:v>
                </c:pt>
                <c:pt idx="1">
                  <c:v>3.7864428142857141</c:v>
                </c:pt>
                <c:pt idx="2">
                  <c:v>4.0056697428571413</c:v>
                </c:pt>
                <c:pt idx="3">
                  <c:v>3.0671929571428573</c:v>
                </c:pt>
                <c:pt idx="4">
                  <c:v>6.2648751142857133</c:v>
                </c:pt>
                <c:pt idx="5">
                  <c:v>4.1328930333333336</c:v>
                </c:pt>
                <c:pt idx="6">
                  <c:v>8.1325095714285727</c:v>
                </c:pt>
                <c:pt idx="7">
                  <c:v>4.2116967142857149</c:v>
                </c:pt>
                <c:pt idx="8">
                  <c:v>3.8414002624999997</c:v>
                </c:pt>
                <c:pt idx="9">
                  <c:v>7.6458144428571435</c:v>
                </c:pt>
                <c:pt idx="10">
                  <c:v>4.7253147571428578</c:v>
                </c:pt>
                <c:pt idx="11">
                  <c:v>6.919506757142857</c:v>
                </c:pt>
                <c:pt idx="12">
                  <c:v>7.6293347428571439</c:v>
                </c:pt>
              </c:numCache>
            </c:numRef>
          </c:val>
          <c:extLst>
            <c:ext xmlns:c16="http://schemas.microsoft.com/office/drawing/2014/chart" uri="{C3380CC4-5D6E-409C-BE32-E72D297353CC}">
              <c16:uniqueId val="{00000000-AC62-4F30-8991-762C35EAB695}"/>
            </c:ext>
          </c:extLst>
        </c:ser>
        <c:ser>
          <c:idx val="1"/>
          <c:order val="1"/>
          <c:tx>
            <c:strRef>
              <c:f>Sheet1!$S$6</c:f>
              <c:strCache>
                <c:ptCount val="1"/>
                <c:pt idx="0">
                  <c:v>Manufacturing, Utilities, Construction</c:v>
                </c:pt>
              </c:strCache>
            </c:strRef>
          </c:tx>
          <c:spPr>
            <a:solidFill>
              <a:schemeClr val="accent2"/>
            </a:solidFill>
            <a:ln>
              <a:noFill/>
            </a:ln>
            <a:effectLst/>
          </c:spPr>
          <c:invertIfNegative val="0"/>
          <c:cat>
            <c:strRef>
              <c:f>Sheet1!$T$4:$AF$4</c:f>
              <c:strCache>
                <c:ptCount val="13"/>
                <c:pt idx="0">
                  <c:v>EE</c:v>
                </c:pt>
                <c:pt idx="1">
                  <c:v>CZ</c:v>
                </c:pt>
                <c:pt idx="2">
                  <c:v>HU</c:v>
                </c:pt>
                <c:pt idx="3">
                  <c:v>AL</c:v>
                </c:pt>
                <c:pt idx="4">
                  <c:v>RO</c:v>
                </c:pt>
                <c:pt idx="5">
                  <c:v>MK</c:v>
                </c:pt>
                <c:pt idx="6">
                  <c:v>LV</c:v>
                </c:pt>
                <c:pt idx="7">
                  <c:v>BA</c:v>
                </c:pt>
                <c:pt idx="8">
                  <c:v>SK</c:v>
                </c:pt>
                <c:pt idx="9">
                  <c:v>LT</c:v>
                </c:pt>
                <c:pt idx="10">
                  <c:v>SI</c:v>
                </c:pt>
                <c:pt idx="11">
                  <c:v>PL</c:v>
                </c:pt>
                <c:pt idx="12">
                  <c:v>BG</c:v>
                </c:pt>
              </c:strCache>
            </c:strRef>
          </c:cat>
          <c:val>
            <c:numRef>
              <c:f>Sheet1!$T$6:$AF$6</c:f>
              <c:numCache>
                <c:formatCode>0</c:formatCode>
                <c:ptCount val="13"/>
                <c:pt idx="0">
                  <c:v>19.587418571428572</c:v>
                </c:pt>
                <c:pt idx="1">
                  <c:v>30.791018214285714</c:v>
                </c:pt>
                <c:pt idx="2">
                  <c:v>32.699012471428567</c:v>
                </c:pt>
                <c:pt idx="3">
                  <c:v>24.375663942857141</c:v>
                </c:pt>
                <c:pt idx="4">
                  <c:v>31.396347542857146</c:v>
                </c:pt>
                <c:pt idx="5">
                  <c:v>52.640194616666669</c:v>
                </c:pt>
                <c:pt idx="6">
                  <c:v>19.037086399999996</c:v>
                </c:pt>
                <c:pt idx="7">
                  <c:v>35.107277257142854</c:v>
                </c:pt>
                <c:pt idx="8">
                  <c:v>32.783473212499999</c:v>
                </c:pt>
                <c:pt idx="9">
                  <c:v>23.978647942857144</c:v>
                </c:pt>
                <c:pt idx="10">
                  <c:v>32.953060600000008</c:v>
                </c:pt>
                <c:pt idx="11">
                  <c:v>33.649610657142858</c:v>
                </c:pt>
                <c:pt idx="12">
                  <c:v>41.366962771428575</c:v>
                </c:pt>
              </c:numCache>
            </c:numRef>
          </c:val>
          <c:extLst>
            <c:ext xmlns:c16="http://schemas.microsoft.com/office/drawing/2014/chart" uri="{C3380CC4-5D6E-409C-BE32-E72D297353CC}">
              <c16:uniqueId val="{00000001-AC62-4F30-8991-762C35EAB695}"/>
            </c:ext>
          </c:extLst>
        </c:ser>
        <c:ser>
          <c:idx val="2"/>
          <c:order val="2"/>
          <c:tx>
            <c:strRef>
              <c:f>Sheet1!$S$7</c:f>
              <c:strCache>
                <c:ptCount val="1"/>
                <c:pt idx="0">
                  <c:v>Private Services</c:v>
                </c:pt>
              </c:strCache>
            </c:strRef>
          </c:tx>
          <c:spPr>
            <a:solidFill>
              <a:schemeClr val="accent3"/>
            </a:solidFill>
            <a:ln>
              <a:noFill/>
            </a:ln>
            <a:effectLst/>
          </c:spPr>
          <c:invertIfNegative val="0"/>
          <c:cat>
            <c:strRef>
              <c:f>Sheet1!$T$4:$AF$4</c:f>
              <c:strCache>
                <c:ptCount val="13"/>
                <c:pt idx="0">
                  <c:v>EE</c:v>
                </c:pt>
                <c:pt idx="1">
                  <c:v>CZ</c:v>
                </c:pt>
                <c:pt idx="2">
                  <c:v>HU</c:v>
                </c:pt>
                <c:pt idx="3">
                  <c:v>AL</c:v>
                </c:pt>
                <c:pt idx="4">
                  <c:v>RO</c:v>
                </c:pt>
                <c:pt idx="5">
                  <c:v>MK</c:v>
                </c:pt>
                <c:pt idx="6">
                  <c:v>LV</c:v>
                </c:pt>
                <c:pt idx="7">
                  <c:v>BA</c:v>
                </c:pt>
                <c:pt idx="8">
                  <c:v>SK</c:v>
                </c:pt>
                <c:pt idx="9">
                  <c:v>LT</c:v>
                </c:pt>
                <c:pt idx="10">
                  <c:v>SI</c:v>
                </c:pt>
                <c:pt idx="11">
                  <c:v>PL</c:v>
                </c:pt>
                <c:pt idx="12">
                  <c:v>BG</c:v>
                </c:pt>
              </c:strCache>
            </c:strRef>
          </c:cat>
          <c:val>
            <c:numRef>
              <c:f>Sheet1!$T$7:$AF$7</c:f>
              <c:numCache>
                <c:formatCode>0</c:formatCode>
                <c:ptCount val="13"/>
                <c:pt idx="0">
                  <c:v>57.859367657142855</c:v>
                </c:pt>
                <c:pt idx="1">
                  <c:v>52.072309114285744</c:v>
                </c:pt>
                <c:pt idx="2">
                  <c:v>43.145557385714277</c:v>
                </c:pt>
                <c:pt idx="3">
                  <c:v>60.46642091428572</c:v>
                </c:pt>
                <c:pt idx="4">
                  <c:v>51.474378014285726</c:v>
                </c:pt>
                <c:pt idx="5">
                  <c:v>26.73226915</c:v>
                </c:pt>
                <c:pt idx="6">
                  <c:v>51.549845057142839</c:v>
                </c:pt>
                <c:pt idx="7">
                  <c:v>39.029898771428563</c:v>
                </c:pt>
                <c:pt idx="8">
                  <c:v>49.698133275000011</c:v>
                </c:pt>
                <c:pt idx="9">
                  <c:v>51.219079957142867</c:v>
                </c:pt>
                <c:pt idx="10">
                  <c:v>42.535387857142858</c:v>
                </c:pt>
                <c:pt idx="11">
                  <c:v>48.031339828571426</c:v>
                </c:pt>
                <c:pt idx="12">
                  <c:v>36.455267228571422</c:v>
                </c:pt>
              </c:numCache>
            </c:numRef>
          </c:val>
          <c:extLst>
            <c:ext xmlns:c16="http://schemas.microsoft.com/office/drawing/2014/chart" uri="{C3380CC4-5D6E-409C-BE32-E72D297353CC}">
              <c16:uniqueId val="{00000002-AC62-4F30-8991-762C35EAB695}"/>
            </c:ext>
          </c:extLst>
        </c:ser>
        <c:ser>
          <c:idx val="3"/>
          <c:order val="3"/>
          <c:tx>
            <c:strRef>
              <c:f>Sheet1!$S$8</c:f>
              <c:strCache>
                <c:ptCount val="1"/>
                <c:pt idx="0">
                  <c:v>Public Services</c:v>
                </c:pt>
              </c:strCache>
            </c:strRef>
          </c:tx>
          <c:spPr>
            <a:solidFill>
              <a:schemeClr val="accent4"/>
            </a:solidFill>
            <a:ln>
              <a:noFill/>
            </a:ln>
            <a:effectLst/>
          </c:spPr>
          <c:invertIfNegative val="0"/>
          <c:cat>
            <c:strRef>
              <c:f>Sheet1!$T$4:$AF$4</c:f>
              <c:strCache>
                <c:ptCount val="13"/>
                <c:pt idx="0">
                  <c:v>EE</c:v>
                </c:pt>
                <c:pt idx="1">
                  <c:v>CZ</c:v>
                </c:pt>
                <c:pt idx="2">
                  <c:v>HU</c:v>
                </c:pt>
                <c:pt idx="3">
                  <c:v>AL</c:v>
                </c:pt>
                <c:pt idx="4">
                  <c:v>RO</c:v>
                </c:pt>
                <c:pt idx="5">
                  <c:v>MK</c:v>
                </c:pt>
                <c:pt idx="6">
                  <c:v>LV</c:v>
                </c:pt>
                <c:pt idx="7">
                  <c:v>BA</c:v>
                </c:pt>
                <c:pt idx="8">
                  <c:v>SK</c:v>
                </c:pt>
                <c:pt idx="9">
                  <c:v>LT</c:v>
                </c:pt>
                <c:pt idx="10">
                  <c:v>SI</c:v>
                </c:pt>
                <c:pt idx="11">
                  <c:v>PL</c:v>
                </c:pt>
                <c:pt idx="12">
                  <c:v>BG</c:v>
                </c:pt>
              </c:strCache>
            </c:strRef>
          </c:cat>
          <c:val>
            <c:numRef>
              <c:f>Sheet1!$T$8:$AF$8</c:f>
              <c:numCache>
                <c:formatCode>0</c:formatCode>
                <c:ptCount val="13"/>
                <c:pt idx="0">
                  <c:v>17.428601328571432</c:v>
                </c:pt>
                <c:pt idx="1">
                  <c:v>13.350229771428571</c:v>
                </c:pt>
                <c:pt idx="2">
                  <c:v>20.14976042857144</c:v>
                </c:pt>
                <c:pt idx="3">
                  <c:v>12.090718500000005</c:v>
                </c:pt>
                <c:pt idx="4">
                  <c:v>10.864422728571427</c:v>
                </c:pt>
                <c:pt idx="5">
                  <c:v>16.494666683333335</c:v>
                </c:pt>
                <c:pt idx="6">
                  <c:v>21.280504928571425</c:v>
                </c:pt>
                <c:pt idx="7">
                  <c:v>21.651130028571423</c:v>
                </c:pt>
                <c:pt idx="8">
                  <c:v>13.373845812500001</c:v>
                </c:pt>
                <c:pt idx="9">
                  <c:v>17.156948828571426</c:v>
                </c:pt>
                <c:pt idx="10">
                  <c:v>19.785964900000003</c:v>
                </c:pt>
                <c:pt idx="11">
                  <c:v>11.399542799999999</c:v>
                </c:pt>
                <c:pt idx="12">
                  <c:v>14.548391842857136</c:v>
                </c:pt>
              </c:numCache>
            </c:numRef>
          </c:val>
          <c:extLst>
            <c:ext xmlns:c16="http://schemas.microsoft.com/office/drawing/2014/chart" uri="{C3380CC4-5D6E-409C-BE32-E72D297353CC}">
              <c16:uniqueId val="{00000003-AC62-4F30-8991-762C35EAB695}"/>
            </c:ext>
          </c:extLst>
        </c:ser>
        <c:dLbls>
          <c:showLegendKey val="0"/>
          <c:showVal val="0"/>
          <c:showCatName val="0"/>
          <c:showSerName val="0"/>
          <c:showPercent val="0"/>
          <c:showBubbleSize val="0"/>
        </c:dLbls>
        <c:gapWidth val="150"/>
        <c:overlap val="100"/>
        <c:axId val="67775519"/>
        <c:axId val="72267615"/>
      </c:barChart>
      <c:catAx>
        <c:axId val="67775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267615"/>
        <c:crosses val="autoZero"/>
        <c:auto val="1"/>
        <c:lblAlgn val="ctr"/>
        <c:lblOffset val="100"/>
        <c:noMultiLvlLbl val="0"/>
      </c:catAx>
      <c:valAx>
        <c:axId val="722676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775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Worksheet!$T$7:$T$29</c:f>
              <c:strCache>
                <c:ptCount val="23"/>
                <c:pt idx="0">
                  <c:v>XK</c:v>
                </c:pt>
                <c:pt idx="1">
                  <c:v>TR</c:v>
                </c:pt>
                <c:pt idx="2">
                  <c:v>EE</c:v>
                </c:pt>
                <c:pt idx="3">
                  <c:v>CZ</c:v>
                </c:pt>
                <c:pt idx="4">
                  <c:v>BY</c:v>
                </c:pt>
                <c:pt idx="5">
                  <c:v>ME</c:v>
                </c:pt>
                <c:pt idx="6">
                  <c:v>HU</c:v>
                </c:pt>
                <c:pt idx="7">
                  <c:v>AL</c:v>
                </c:pt>
                <c:pt idx="8">
                  <c:v>RO</c:v>
                </c:pt>
                <c:pt idx="9">
                  <c:v>MD</c:v>
                </c:pt>
                <c:pt idx="10">
                  <c:v>KZ</c:v>
                </c:pt>
                <c:pt idx="11">
                  <c:v>MK</c:v>
                </c:pt>
                <c:pt idx="12">
                  <c:v>LV</c:v>
                </c:pt>
                <c:pt idx="13">
                  <c:v>BA</c:v>
                </c:pt>
                <c:pt idx="14">
                  <c:v>RU</c:v>
                </c:pt>
                <c:pt idx="15">
                  <c:v>SK</c:v>
                </c:pt>
                <c:pt idx="16">
                  <c:v>LT</c:v>
                </c:pt>
                <c:pt idx="17">
                  <c:v>HR</c:v>
                </c:pt>
                <c:pt idx="18">
                  <c:v>RS</c:v>
                </c:pt>
                <c:pt idx="19">
                  <c:v>SI</c:v>
                </c:pt>
                <c:pt idx="20">
                  <c:v>PL</c:v>
                </c:pt>
                <c:pt idx="21">
                  <c:v>BG</c:v>
                </c:pt>
                <c:pt idx="22">
                  <c:v>UA</c:v>
                </c:pt>
              </c:strCache>
            </c:strRef>
          </c:cat>
          <c:val>
            <c:numRef>
              <c:f>Worksheet!$U$7:$U$29</c:f>
              <c:numCache>
                <c:formatCode>0</c:formatCode>
                <c:ptCount val="23"/>
                <c:pt idx="0">
                  <c:v>16.342901812499999</c:v>
                </c:pt>
                <c:pt idx="1">
                  <c:v>5.2932171249999991</c:v>
                </c:pt>
                <c:pt idx="2">
                  <c:v>15.454569200000002</c:v>
                </c:pt>
                <c:pt idx="3">
                  <c:v>13.686041262499998</c:v>
                </c:pt>
                <c:pt idx="4">
                  <c:v>9.3040803375000003</c:v>
                </c:pt>
                <c:pt idx="5">
                  <c:v>45.795542624999996</c:v>
                </c:pt>
                <c:pt idx="6">
                  <c:v>14.102616275000001</c:v>
                </c:pt>
                <c:pt idx="7">
                  <c:v>34.151753062500006</c:v>
                </c:pt>
                <c:pt idx="8">
                  <c:v>11.133934199999999</c:v>
                </c:pt>
                <c:pt idx="9">
                  <c:v>11.371862462500001</c:v>
                </c:pt>
                <c:pt idx="10">
                  <c:v>12.158708174999999</c:v>
                </c:pt>
                <c:pt idx="11">
                  <c:v>15.970681025000001</c:v>
                </c:pt>
                <c:pt idx="12">
                  <c:v>15.180673275</c:v>
                </c:pt>
                <c:pt idx="13">
                  <c:v>11.141344087500002</c:v>
                </c:pt>
                <c:pt idx="14">
                  <c:v>6.0682994249999993</c:v>
                </c:pt>
                <c:pt idx="15">
                  <c:v>5.5620196750000011</c:v>
                </c:pt>
                <c:pt idx="16">
                  <c:v>15.4384352125</c:v>
                </c:pt>
                <c:pt idx="17">
                  <c:v>13.1246839125</c:v>
                </c:pt>
                <c:pt idx="18">
                  <c:v>34.288231849999995</c:v>
                </c:pt>
                <c:pt idx="19">
                  <c:v>12.838433449999998</c:v>
                </c:pt>
                <c:pt idx="20">
                  <c:v>16.936245612499999</c:v>
                </c:pt>
                <c:pt idx="21">
                  <c:v>16.2757071875</c:v>
                </c:pt>
                <c:pt idx="22">
                  <c:v>14.967960937500001</c:v>
                </c:pt>
              </c:numCache>
            </c:numRef>
          </c:val>
          <c:extLst>
            <c:ext xmlns:c16="http://schemas.microsoft.com/office/drawing/2014/chart" uri="{C3380CC4-5D6E-409C-BE32-E72D297353CC}">
              <c16:uniqueId val="{00000000-1136-45FA-A706-351A86557223}"/>
            </c:ext>
          </c:extLst>
        </c:ser>
        <c:dLbls>
          <c:showLegendKey val="0"/>
          <c:showVal val="0"/>
          <c:showCatName val="0"/>
          <c:showSerName val="0"/>
          <c:showPercent val="0"/>
          <c:showBubbleSize val="0"/>
        </c:dLbls>
        <c:gapWidth val="219"/>
        <c:overlap val="-27"/>
        <c:axId val="1838508191"/>
        <c:axId val="618436799"/>
      </c:barChart>
      <c:catAx>
        <c:axId val="1838508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8436799"/>
        <c:crosses val="autoZero"/>
        <c:auto val="1"/>
        <c:lblAlgn val="ctr"/>
        <c:lblOffset val="100"/>
        <c:noMultiLvlLbl val="0"/>
      </c:catAx>
      <c:valAx>
        <c:axId val="6184367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38508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Sheet1!$C$13</c:f>
              <c:strCache>
                <c:ptCount val="1"/>
                <c:pt idx="0">
                  <c:v>Dwellings</c:v>
                </c:pt>
              </c:strCache>
            </c:strRef>
          </c:tx>
          <c:spPr>
            <a:solidFill>
              <a:schemeClr val="accent1"/>
            </a:solidFill>
            <a:ln>
              <a:noFill/>
            </a:ln>
            <a:effectLst/>
          </c:spPr>
          <c:invertIfNegative val="0"/>
          <c:cat>
            <c:strRef>
              <c:f>Sheet1!$D$12:$R$12</c:f>
              <c:strCache>
                <c:ptCount val="15"/>
                <c:pt idx="0">
                  <c:v>EE</c:v>
                </c:pt>
                <c:pt idx="1">
                  <c:v>CZ</c:v>
                </c:pt>
                <c:pt idx="2">
                  <c:v>HU</c:v>
                </c:pt>
                <c:pt idx="3">
                  <c:v>AL</c:v>
                </c:pt>
                <c:pt idx="4">
                  <c:v>RO</c:v>
                </c:pt>
                <c:pt idx="5">
                  <c:v>MK</c:v>
                </c:pt>
                <c:pt idx="6">
                  <c:v>LV</c:v>
                </c:pt>
                <c:pt idx="7">
                  <c:v>BA</c:v>
                </c:pt>
                <c:pt idx="8">
                  <c:v>SK</c:v>
                </c:pt>
                <c:pt idx="9">
                  <c:v>LT</c:v>
                </c:pt>
                <c:pt idx="10">
                  <c:v>HR</c:v>
                </c:pt>
                <c:pt idx="11">
                  <c:v>RS</c:v>
                </c:pt>
                <c:pt idx="12">
                  <c:v>SI</c:v>
                </c:pt>
                <c:pt idx="13">
                  <c:v>PL</c:v>
                </c:pt>
                <c:pt idx="14">
                  <c:v>BG</c:v>
                </c:pt>
              </c:strCache>
            </c:strRef>
          </c:cat>
          <c:val>
            <c:numRef>
              <c:f>Sheet1!$D$13:$R$13</c:f>
              <c:numCache>
                <c:formatCode>0.0</c:formatCode>
                <c:ptCount val="15"/>
                <c:pt idx="0">
                  <c:v>17.864274375000001</c:v>
                </c:pt>
                <c:pt idx="1">
                  <c:v>16.2987527875</c:v>
                </c:pt>
                <c:pt idx="2">
                  <c:v>12.989897924999999</c:v>
                </c:pt>
                <c:pt idx="3">
                  <c:v>44.338881649999998</c:v>
                </c:pt>
                <c:pt idx="4">
                  <c:v>10.506347462499999</c:v>
                </c:pt>
                <c:pt idx="5">
                  <c:v>18.922043728571428</c:v>
                </c:pt>
                <c:pt idx="6">
                  <c:v>10.528249162500002</c:v>
                </c:pt>
                <c:pt idx="7">
                  <c:v>14.344328528571429</c:v>
                </c:pt>
                <c:pt idx="8">
                  <c:v>16.5923860875</c:v>
                </c:pt>
                <c:pt idx="9">
                  <c:v>14.525869312500001</c:v>
                </c:pt>
                <c:pt idx="10">
                  <c:v>13.558784937499999</c:v>
                </c:pt>
                <c:pt idx="11">
                  <c:v>7.0665511750000007</c:v>
                </c:pt>
                <c:pt idx="12">
                  <c:v>11.6348242625</c:v>
                </c:pt>
                <c:pt idx="13">
                  <c:v>12.382545675000001</c:v>
                </c:pt>
                <c:pt idx="14">
                  <c:v>14.31304115</c:v>
                </c:pt>
              </c:numCache>
            </c:numRef>
          </c:val>
          <c:extLst>
            <c:ext xmlns:c16="http://schemas.microsoft.com/office/drawing/2014/chart" uri="{C3380CC4-5D6E-409C-BE32-E72D297353CC}">
              <c16:uniqueId val="{00000000-7671-4AAD-A069-6A839D3C055E}"/>
            </c:ext>
          </c:extLst>
        </c:ser>
        <c:ser>
          <c:idx val="1"/>
          <c:order val="1"/>
          <c:tx>
            <c:strRef>
              <c:f>Sheet1!$C$14</c:f>
              <c:strCache>
                <c:ptCount val="1"/>
                <c:pt idx="0">
                  <c:v>Other buildings</c:v>
                </c:pt>
              </c:strCache>
            </c:strRef>
          </c:tx>
          <c:spPr>
            <a:solidFill>
              <a:schemeClr val="accent2"/>
            </a:solidFill>
            <a:ln>
              <a:noFill/>
            </a:ln>
            <a:effectLst/>
          </c:spPr>
          <c:invertIfNegative val="0"/>
          <c:cat>
            <c:strRef>
              <c:f>Sheet1!$D$12:$R$12</c:f>
              <c:strCache>
                <c:ptCount val="15"/>
                <c:pt idx="0">
                  <c:v>EE</c:v>
                </c:pt>
                <c:pt idx="1">
                  <c:v>CZ</c:v>
                </c:pt>
                <c:pt idx="2">
                  <c:v>HU</c:v>
                </c:pt>
                <c:pt idx="3">
                  <c:v>AL</c:v>
                </c:pt>
                <c:pt idx="4">
                  <c:v>RO</c:v>
                </c:pt>
                <c:pt idx="5">
                  <c:v>MK</c:v>
                </c:pt>
                <c:pt idx="6">
                  <c:v>LV</c:v>
                </c:pt>
                <c:pt idx="7">
                  <c:v>BA</c:v>
                </c:pt>
                <c:pt idx="8">
                  <c:v>SK</c:v>
                </c:pt>
                <c:pt idx="9">
                  <c:v>LT</c:v>
                </c:pt>
                <c:pt idx="10">
                  <c:v>HR</c:v>
                </c:pt>
                <c:pt idx="11">
                  <c:v>RS</c:v>
                </c:pt>
                <c:pt idx="12">
                  <c:v>SI</c:v>
                </c:pt>
                <c:pt idx="13">
                  <c:v>PL</c:v>
                </c:pt>
                <c:pt idx="14">
                  <c:v>BG</c:v>
                </c:pt>
              </c:strCache>
            </c:strRef>
          </c:cat>
          <c:val>
            <c:numRef>
              <c:f>Sheet1!$D$14:$R$14</c:f>
              <c:numCache>
                <c:formatCode>0.0</c:formatCode>
                <c:ptCount val="15"/>
                <c:pt idx="0">
                  <c:v>34.477177524999995</c:v>
                </c:pt>
                <c:pt idx="1">
                  <c:v>25.196655200000002</c:v>
                </c:pt>
                <c:pt idx="2">
                  <c:v>36.280239874999999</c:v>
                </c:pt>
                <c:pt idx="3">
                  <c:v>33.001309062499999</c:v>
                </c:pt>
                <c:pt idx="4">
                  <c:v>48.050985849999996</c:v>
                </c:pt>
                <c:pt idx="5">
                  <c:v>41.344862285714285</c:v>
                </c:pt>
                <c:pt idx="6">
                  <c:v>40.575222575000005</c:v>
                </c:pt>
                <c:pt idx="7">
                  <c:v>38.741887657142854</c:v>
                </c:pt>
                <c:pt idx="8">
                  <c:v>29.89700285</c:v>
                </c:pt>
                <c:pt idx="9">
                  <c:v>39.825446800000002</c:v>
                </c:pt>
                <c:pt idx="10">
                  <c:v>38.117903787499998</c:v>
                </c:pt>
                <c:pt idx="11">
                  <c:v>35.790738749999996</c:v>
                </c:pt>
                <c:pt idx="12">
                  <c:v>32.081372050000006</c:v>
                </c:pt>
                <c:pt idx="13">
                  <c:v>39.718632587499997</c:v>
                </c:pt>
                <c:pt idx="14">
                  <c:v>31.100762800000005</c:v>
                </c:pt>
              </c:numCache>
            </c:numRef>
          </c:val>
          <c:extLst>
            <c:ext xmlns:c16="http://schemas.microsoft.com/office/drawing/2014/chart" uri="{C3380CC4-5D6E-409C-BE32-E72D297353CC}">
              <c16:uniqueId val="{00000001-7671-4AAD-A069-6A839D3C055E}"/>
            </c:ext>
          </c:extLst>
        </c:ser>
        <c:ser>
          <c:idx val="2"/>
          <c:order val="2"/>
          <c:tx>
            <c:strRef>
              <c:f>Sheet1!$C$15</c:f>
              <c:strCache>
                <c:ptCount val="1"/>
                <c:pt idx="0">
                  <c:v>Machinery</c:v>
                </c:pt>
              </c:strCache>
            </c:strRef>
          </c:tx>
          <c:spPr>
            <a:solidFill>
              <a:schemeClr val="accent3"/>
            </a:solidFill>
            <a:ln>
              <a:noFill/>
            </a:ln>
            <a:effectLst/>
          </c:spPr>
          <c:invertIfNegative val="0"/>
          <c:cat>
            <c:strRef>
              <c:f>Sheet1!$D$12:$R$12</c:f>
              <c:strCache>
                <c:ptCount val="15"/>
                <c:pt idx="0">
                  <c:v>EE</c:v>
                </c:pt>
                <c:pt idx="1">
                  <c:v>CZ</c:v>
                </c:pt>
                <c:pt idx="2">
                  <c:v>HU</c:v>
                </c:pt>
                <c:pt idx="3">
                  <c:v>AL</c:v>
                </c:pt>
                <c:pt idx="4">
                  <c:v>RO</c:v>
                </c:pt>
                <c:pt idx="5">
                  <c:v>MK</c:v>
                </c:pt>
                <c:pt idx="6">
                  <c:v>LV</c:v>
                </c:pt>
                <c:pt idx="7">
                  <c:v>BA</c:v>
                </c:pt>
                <c:pt idx="8">
                  <c:v>SK</c:v>
                </c:pt>
                <c:pt idx="9">
                  <c:v>LT</c:v>
                </c:pt>
                <c:pt idx="10">
                  <c:v>HR</c:v>
                </c:pt>
                <c:pt idx="11">
                  <c:v>RS</c:v>
                </c:pt>
                <c:pt idx="12">
                  <c:v>SI</c:v>
                </c:pt>
                <c:pt idx="13">
                  <c:v>PL</c:v>
                </c:pt>
                <c:pt idx="14">
                  <c:v>BG</c:v>
                </c:pt>
              </c:strCache>
            </c:strRef>
          </c:cat>
          <c:val>
            <c:numRef>
              <c:f>Sheet1!$D$15:$R$15</c:f>
              <c:numCache>
                <c:formatCode>0.0</c:formatCode>
                <c:ptCount val="15"/>
                <c:pt idx="0">
                  <c:v>31.938633500000002</c:v>
                </c:pt>
                <c:pt idx="1">
                  <c:v>40.349949625000001</c:v>
                </c:pt>
                <c:pt idx="2">
                  <c:v>39.443017662500004</c:v>
                </c:pt>
                <c:pt idx="3">
                  <c:v>21.683389524999999</c:v>
                </c:pt>
                <c:pt idx="4">
                  <c:v>33.855792287500002</c:v>
                </c:pt>
                <c:pt idx="5">
                  <c:v>31.917026528571423</c:v>
                </c:pt>
                <c:pt idx="6">
                  <c:v>40.365352162499995</c:v>
                </c:pt>
                <c:pt idx="7">
                  <c:v>43.046265528571432</c:v>
                </c:pt>
                <c:pt idx="8">
                  <c:v>43.421321400000004</c:v>
                </c:pt>
                <c:pt idx="9">
                  <c:v>34.171864374999998</c:v>
                </c:pt>
                <c:pt idx="10">
                  <c:v>39.740937450000004</c:v>
                </c:pt>
                <c:pt idx="11">
                  <c:v>44.118961574999993</c:v>
                </c:pt>
                <c:pt idx="12">
                  <c:v>40.421195599999997</c:v>
                </c:pt>
                <c:pt idx="13">
                  <c:v>39.822564475</c:v>
                </c:pt>
                <c:pt idx="14">
                  <c:v>43.639336687500005</c:v>
                </c:pt>
              </c:numCache>
            </c:numRef>
          </c:val>
          <c:extLst>
            <c:ext xmlns:c16="http://schemas.microsoft.com/office/drawing/2014/chart" uri="{C3380CC4-5D6E-409C-BE32-E72D297353CC}">
              <c16:uniqueId val="{00000002-7671-4AAD-A069-6A839D3C055E}"/>
            </c:ext>
          </c:extLst>
        </c:ser>
        <c:ser>
          <c:idx val="3"/>
          <c:order val="3"/>
          <c:tx>
            <c:strRef>
              <c:f>Sheet1!$C$16</c:f>
              <c:strCache>
                <c:ptCount val="1"/>
                <c:pt idx="0">
                  <c:v>Intellectual property</c:v>
                </c:pt>
              </c:strCache>
            </c:strRef>
          </c:tx>
          <c:spPr>
            <a:solidFill>
              <a:schemeClr val="accent4"/>
            </a:solidFill>
            <a:ln>
              <a:noFill/>
            </a:ln>
            <a:effectLst/>
          </c:spPr>
          <c:invertIfNegative val="0"/>
          <c:cat>
            <c:strRef>
              <c:f>Sheet1!$D$12:$R$12</c:f>
              <c:strCache>
                <c:ptCount val="15"/>
                <c:pt idx="0">
                  <c:v>EE</c:v>
                </c:pt>
                <c:pt idx="1">
                  <c:v>CZ</c:v>
                </c:pt>
                <c:pt idx="2">
                  <c:v>HU</c:v>
                </c:pt>
                <c:pt idx="3">
                  <c:v>AL</c:v>
                </c:pt>
                <c:pt idx="4">
                  <c:v>RO</c:v>
                </c:pt>
                <c:pt idx="5">
                  <c:v>MK</c:v>
                </c:pt>
                <c:pt idx="6">
                  <c:v>LV</c:v>
                </c:pt>
                <c:pt idx="7">
                  <c:v>BA</c:v>
                </c:pt>
                <c:pt idx="8">
                  <c:v>SK</c:v>
                </c:pt>
                <c:pt idx="9">
                  <c:v>LT</c:v>
                </c:pt>
                <c:pt idx="10">
                  <c:v>HR</c:v>
                </c:pt>
                <c:pt idx="11">
                  <c:v>RS</c:v>
                </c:pt>
                <c:pt idx="12">
                  <c:v>SI</c:v>
                </c:pt>
                <c:pt idx="13">
                  <c:v>PL</c:v>
                </c:pt>
                <c:pt idx="14">
                  <c:v>BG</c:v>
                </c:pt>
              </c:strCache>
            </c:strRef>
          </c:cat>
          <c:val>
            <c:numRef>
              <c:f>Sheet1!$D$16:$R$16</c:f>
              <c:numCache>
                <c:formatCode>0.0</c:formatCode>
                <c:ptCount val="15"/>
                <c:pt idx="0">
                  <c:v>15.719600287499999</c:v>
                </c:pt>
                <c:pt idx="1">
                  <c:v>18.154642375000002</c:v>
                </c:pt>
                <c:pt idx="2">
                  <c:v>11.286844562500001</c:v>
                </c:pt>
                <c:pt idx="3">
                  <c:v>0.97641675000000006</c:v>
                </c:pt>
                <c:pt idx="4">
                  <c:v>7.5868743999999992</c:v>
                </c:pt>
                <c:pt idx="5">
                  <c:v>7.8160762571428579</c:v>
                </c:pt>
                <c:pt idx="6">
                  <c:v>8.5308234125000002</c:v>
                </c:pt>
                <c:pt idx="7">
                  <c:v>3.8675218714285711</c:v>
                </c:pt>
                <c:pt idx="8">
                  <c:v>10.089334100000002</c:v>
                </c:pt>
                <c:pt idx="9">
                  <c:v>11.477198337499999</c:v>
                </c:pt>
                <c:pt idx="10">
                  <c:v>8.5822319999999994</c:v>
                </c:pt>
                <c:pt idx="11">
                  <c:v>13.023744624999999</c:v>
                </c:pt>
                <c:pt idx="12">
                  <c:v>15.862648900000002</c:v>
                </c:pt>
                <c:pt idx="13">
                  <c:v>8.0762572625000004</c:v>
                </c:pt>
                <c:pt idx="14">
                  <c:v>10.946901875</c:v>
                </c:pt>
              </c:numCache>
            </c:numRef>
          </c:val>
          <c:extLst>
            <c:ext xmlns:c16="http://schemas.microsoft.com/office/drawing/2014/chart" uri="{C3380CC4-5D6E-409C-BE32-E72D297353CC}">
              <c16:uniqueId val="{00000003-7671-4AAD-A069-6A839D3C055E}"/>
            </c:ext>
          </c:extLst>
        </c:ser>
        <c:dLbls>
          <c:showLegendKey val="0"/>
          <c:showVal val="0"/>
          <c:showCatName val="0"/>
          <c:showSerName val="0"/>
          <c:showPercent val="0"/>
          <c:showBubbleSize val="0"/>
        </c:dLbls>
        <c:gapWidth val="150"/>
        <c:overlap val="100"/>
        <c:axId val="42671807"/>
        <c:axId val="43405151"/>
      </c:barChart>
      <c:catAx>
        <c:axId val="4267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405151"/>
        <c:crosses val="autoZero"/>
        <c:auto val="1"/>
        <c:lblAlgn val="ctr"/>
        <c:lblOffset val="100"/>
        <c:noMultiLvlLbl val="0"/>
      </c:catAx>
      <c:valAx>
        <c:axId val="434051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671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4" name="Rectangle 6"/>
          <p:cNvSpPr>
            <a:spLocks noChangeArrowheads="1"/>
          </p:cNvSpPr>
          <p:nvPr/>
        </p:nvSpPr>
        <p:spPr bwMode="auto">
          <a:xfrm>
            <a:off x="3714751" y="9448801"/>
            <a:ext cx="3084513" cy="474663"/>
          </a:xfrm>
          <a:prstGeom prst="rect">
            <a:avLst/>
          </a:prstGeom>
          <a:noFill/>
          <a:ln w="9525" cap="sq">
            <a:noFill/>
            <a:miter lim="800000"/>
            <a:headEnd/>
            <a:tailEnd/>
          </a:ln>
          <a:effectLst/>
        </p:spPr>
        <p:txBody>
          <a:bodyPr lIns="96795" tIns="48397" rIns="96795" bIns="48397" anchor="b"/>
          <a:lstStyle/>
          <a:p>
            <a:pPr algn="r" defTabSz="966709">
              <a:defRPr/>
            </a:pPr>
            <a:fld id="{0ED5A7FD-7854-448B-BFEC-3B4D0EAF2072}" type="slidenum">
              <a:rPr kumimoji="0" lang="de-DE" sz="1300">
                <a:solidFill>
                  <a:schemeClr val="tx1"/>
                </a:solidFill>
              </a:rPr>
              <a:pPr algn="r" defTabSz="966709">
                <a:defRPr/>
              </a:pPr>
              <a:t>‹#›</a:t>
            </a:fld>
            <a:endParaRPr kumimoji="0" lang="de-DE" sz="1300" dirty="0">
              <a:solidFill>
                <a:schemeClr val="tx1"/>
              </a:solidFil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1"/>
            <a:ext cx="2946400" cy="495300"/>
          </a:xfrm>
          <a:prstGeom prst="rect">
            <a:avLst/>
          </a:prstGeom>
          <a:noFill/>
          <a:ln w="12700" cap="sq">
            <a:noFill/>
            <a:miter lim="800000"/>
            <a:headEnd type="none" w="sm" len="sm"/>
            <a:tailEnd type="none" w="sm" len="sm"/>
          </a:ln>
          <a:effectLst/>
        </p:spPr>
        <p:txBody>
          <a:bodyPr vert="horz" wrap="square" lIns="92124" tIns="46061" rIns="92124" bIns="46061" numCol="1" anchor="t" anchorCtr="0" compatLnSpc="1">
            <a:prstTxWarp prst="textNoShape">
              <a:avLst/>
            </a:prstTxWarp>
          </a:bodyPr>
          <a:lstStyle>
            <a:lvl1pPr defTabSz="920675">
              <a:defRPr kumimoji="0" sz="1200">
                <a:solidFill>
                  <a:schemeClr val="tx1"/>
                </a:solidFill>
                <a:latin typeface="Times New Roman" pitchFamily="18" charset="0"/>
              </a:defRPr>
            </a:lvl1pPr>
          </a:lstStyle>
          <a:p>
            <a:pPr>
              <a:defRPr/>
            </a:pPr>
            <a:endParaRPr lang="de-DE"/>
          </a:p>
        </p:txBody>
      </p:sp>
      <p:sp>
        <p:nvSpPr>
          <p:cNvPr id="22531" name="Rectangle 3"/>
          <p:cNvSpPr>
            <a:spLocks noGrp="1" noChangeArrowheads="1"/>
          </p:cNvSpPr>
          <p:nvPr>
            <p:ph type="dt" idx="1"/>
          </p:nvPr>
        </p:nvSpPr>
        <p:spPr bwMode="auto">
          <a:xfrm>
            <a:off x="3851275" y="1"/>
            <a:ext cx="2946400" cy="495300"/>
          </a:xfrm>
          <a:prstGeom prst="rect">
            <a:avLst/>
          </a:prstGeom>
          <a:noFill/>
          <a:ln w="12700" cap="sq">
            <a:noFill/>
            <a:miter lim="800000"/>
            <a:headEnd type="none" w="sm" len="sm"/>
            <a:tailEnd type="none" w="sm" len="sm"/>
          </a:ln>
          <a:effectLst/>
        </p:spPr>
        <p:txBody>
          <a:bodyPr vert="horz" wrap="square" lIns="92124" tIns="46061" rIns="92124" bIns="46061" numCol="1" anchor="t" anchorCtr="0" compatLnSpc="1">
            <a:prstTxWarp prst="textNoShape">
              <a:avLst/>
            </a:prstTxWarp>
          </a:bodyPr>
          <a:lstStyle>
            <a:lvl1pPr algn="r" defTabSz="920675">
              <a:defRPr kumimoji="0" sz="1200">
                <a:solidFill>
                  <a:schemeClr val="tx1"/>
                </a:solidFill>
                <a:latin typeface="Times New Roman" pitchFamily="18" charset="0"/>
              </a:defRPr>
            </a:lvl1pPr>
          </a:lstStyle>
          <a:p>
            <a:pPr>
              <a:defRPr/>
            </a:pPr>
            <a:fld id="{86C7344C-2D25-4AE9-BE7A-0C35419E600C}" type="datetime1">
              <a:rPr lang="de-DE"/>
              <a:pPr>
                <a:defRPr/>
              </a:pPr>
              <a:t>15.10.2023</a:t>
            </a:fld>
            <a:endParaRPr lang="de-DE"/>
          </a:p>
        </p:txBody>
      </p:sp>
      <p:sp>
        <p:nvSpPr>
          <p:cNvPr id="46084" name="Rectangle 4"/>
          <p:cNvSpPr>
            <a:spLocks noGrp="1" noRot="1" noChangeAspect="1" noChangeArrowheads="1" noTextEdit="1"/>
          </p:cNvSpPr>
          <p:nvPr>
            <p:ph type="sldImg" idx="2"/>
          </p:nvPr>
        </p:nvSpPr>
        <p:spPr bwMode="auto">
          <a:xfrm>
            <a:off x="920750" y="744538"/>
            <a:ext cx="4959350" cy="37211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04876" y="4714876"/>
            <a:ext cx="4987925" cy="4467225"/>
          </a:xfrm>
          <a:prstGeom prst="rect">
            <a:avLst/>
          </a:prstGeom>
          <a:noFill/>
          <a:ln w="12700" cap="sq">
            <a:noFill/>
            <a:miter lim="800000"/>
            <a:headEnd type="none" w="sm" len="sm"/>
            <a:tailEnd type="none" w="sm" len="sm"/>
          </a:ln>
          <a:effectLst/>
        </p:spPr>
        <p:txBody>
          <a:bodyPr vert="horz" wrap="square" lIns="92124" tIns="46061" rIns="92124" bIns="46061" numCol="1" anchor="t" anchorCtr="0" compatLnSpc="1">
            <a:prstTxWarp prst="textNoShape">
              <a:avLst/>
            </a:prstTxWarp>
          </a:bodyPr>
          <a:lstStyle/>
          <a:p>
            <a:pPr lvl="0"/>
            <a:r>
              <a:rPr lang="de-DE" noProof="0"/>
              <a:t>Klicken Sie, um die Textformatierung des Masters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2534" name="Rectangle 6"/>
          <p:cNvSpPr>
            <a:spLocks noGrp="1" noChangeArrowheads="1"/>
          </p:cNvSpPr>
          <p:nvPr>
            <p:ph type="ftr" sz="quarter" idx="4"/>
          </p:nvPr>
        </p:nvSpPr>
        <p:spPr bwMode="auto">
          <a:xfrm>
            <a:off x="0" y="9431338"/>
            <a:ext cx="2946400" cy="495300"/>
          </a:xfrm>
          <a:prstGeom prst="rect">
            <a:avLst/>
          </a:prstGeom>
          <a:noFill/>
          <a:ln w="12700" cap="sq">
            <a:noFill/>
            <a:miter lim="800000"/>
            <a:headEnd type="none" w="sm" len="sm"/>
            <a:tailEnd type="none" w="sm" len="sm"/>
          </a:ln>
          <a:effectLst/>
        </p:spPr>
        <p:txBody>
          <a:bodyPr vert="horz" wrap="square" lIns="92124" tIns="46061" rIns="92124" bIns="46061" numCol="1" anchor="b" anchorCtr="0" compatLnSpc="1">
            <a:prstTxWarp prst="textNoShape">
              <a:avLst/>
            </a:prstTxWarp>
          </a:bodyPr>
          <a:lstStyle>
            <a:lvl1pPr defTabSz="920675">
              <a:defRPr kumimoji="0" sz="1200">
                <a:solidFill>
                  <a:schemeClr val="tx1"/>
                </a:solidFill>
                <a:latin typeface="Times New Roman" pitchFamily="18" charset="0"/>
              </a:defRPr>
            </a:lvl1pPr>
          </a:lstStyle>
          <a:p>
            <a:pPr>
              <a:defRPr/>
            </a:pPr>
            <a:endParaRPr lang="de-DE"/>
          </a:p>
        </p:txBody>
      </p:sp>
      <p:sp>
        <p:nvSpPr>
          <p:cNvPr id="22535" name="Rectangle 7"/>
          <p:cNvSpPr>
            <a:spLocks noGrp="1" noChangeArrowheads="1"/>
          </p:cNvSpPr>
          <p:nvPr>
            <p:ph type="sldNum" sz="quarter" idx="5"/>
          </p:nvPr>
        </p:nvSpPr>
        <p:spPr bwMode="auto">
          <a:xfrm>
            <a:off x="3851275" y="9431338"/>
            <a:ext cx="2946400" cy="495300"/>
          </a:xfrm>
          <a:prstGeom prst="rect">
            <a:avLst/>
          </a:prstGeom>
          <a:noFill/>
          <a:ln w="12700" cap="sq">
            <a:noFill/>
            <a:miter lim="800000"/>
            <a:headEnd type="none" w="sm" len="sm"/>
            <a:tailEnd type="none" w="sm" len="sm"/>
          </a:ln>
          <a:effectLst/>
        </p:spPr>
        <p:txBody>
          <a:bodyPr vert="horz" wrap="square" lIns="92124" tIns="46061" rIns="92124" bIns="46061" numCol="1" anchor="b" anchorCtr="0" compatLnSpc="1">
            <a:prstTxWarp prst="textNoShape">
              <a:avLst/>
            </a:prstTxWarp>
          </a:bodyPr>
          <a:lstStyle>
            <a:lvl1pPr algn="r" defTabSz="920675">
              <a:defRPr kumimoji="0" sz="1200">
                <a:solidFill>
                  <a:schemeClr val="tx1"/>
                </a:solidFill>
                <a:latin typeface="Times New Roman" pitchFamily="18" charset="0"/>
              </a:defRPr>
            </a:lvl1pPr>
          </a:lstStyle>
          <a:p>
            <a:pPr>
              <a:defRPr/>
            </a:pPr>
            <a:fld id="{1BC2CBFF-27E8-4EE5-A639-457F79FE2026}"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extfoli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515249" y="1951038"/>
            <a:ext cx="8047038" cy="423068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2"/>
          <p:cNvSpPr>
            <a:spLocks noGrp="1"/>
          </p:cNvSpPr>
          <p:nvPr>
            <p:ph idx="10" hasCustomPrompt="1"/>
          </p:nvPr>
        </p:nvSpPr>
        <p:spPr>
          <a:xfrm>
            <a:off x="537676" y="6260085"/>
            <a:ext cx="6518732" cy="374078"/>
          </a:xfrm>
        </p:spPr>
        <p:txBody>
          <a:bodyPr anchor="b" anchorCtr="0"/>
          <a:lstStyle>
            <a:lvl1pPr marL="0" indent="0">
              <a:buNone/>
              <a:tabLst/>
              <a:defRPr sz="1200" baseline="0">
                <a:solidFill>
                  <a:srgbClr val="000000"/>
                </a:solidFill>
              </a:defRPr>
            </a:lvl1pPr>
          </a:lstStyle>
          <a:p>
            <a:pPr lvl="0"/>
            <a:r>
              <a:rPr lang="de-DE" dirty="0"/>
              <a:t>Quelle oder Bemerkungstext </a:t>
            </a:r>
          </a:p>
        </p:txBody>
      </p:sp>
      <p:sp>
        <p:nvSpPr>
          <p:cNvPr id="7"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a:t>Titelmasterformat durch Klicken bearbeiten</a:t>
            </a:r>
            <a:endParaRPr lang="de-DE" dirty="0"/>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pic>
        <p:nvPicPr>
          <p:cNvPr id="10" name="Grafik 55" descr="Background new.jpg"/>
          <p:cNvPicPr>
            <a:picLocks noChangeAspect="1"/>
          </p:cNvPicPr>
          <p:nvPr userDrawn="1"/>
        </p:nvPicPr>
        <p:blipFill>
          <a:blip r:embed="rId2" cstate="print"/>
          <a:srcRect/>
          <a:stretch>
            <a:fillRect/>
          </a:stretch>
        </p:blipFill>
        <p:spPr bwMode="auto">
          <a:xfrm>
            <a:off x="0" y="1158240"/>
            <a:ext cx="9144000" cy="5699760"/>
          </a:xfrm>
          <a:prstGeom prst="rect">
            <a:avLst/>
          </a:prstGeom>
          <a:noFill/>
          <a:ln w="9525">
            <a:noFill/>
            <a:miter lim="800000"/>
            <a:headEnd/>
            <a:tailEnd/>
          </a:ln>
        </p:spPr>
      </p:pic>
      <p:sp>
        <p:nvSpPr>
          <p:cNvPr id="17411" name="Rectangle 3"/>
          <p:cNvSpPr>
            <a:spLocks noGrp="1" noChangeArrowheads="1"/>
          </p:cNvSpPr>
          <p:nvPr>
            <p:ph type="subTitle" sz="quarter" idx="1" hasCustomPrompt="1"/>
          </p:nvPr>
        </p:nvSpPr>
        <p:spPr>
          <a:xfrm>
            <a:off x="571311" y="4718303"/>
            <a:ext cx="7902130" cy="610040"/>
          </a:xfrm>
          <a:ln>
            <a:noFill/>
          </a:ln>
        </p:spPr>
        <p:txBody>
          <a:bodyPr lIns="92075" tIns="46038" rIns="92075" bIns="46038">
            <a:spAutoFit/>
          </a:bodyPr>
          <a:lstStyle>
            <a:lvl1pPr marL="0" indent="0">
              <a:buFont typeface="Wingdings" pitchFamily="2" charset="2"/>
              <a:buNone/>
              <a:tabLst/>
              <a:defRPr sz="2800">
                <a:solidFill>
                  <a:schemeClr val="tx1"/>
                </a:solidFill>
              </a:defRPr>
            </a:lvl1pPr>
          </a:lstStyle>
          <a:p>
            <a:r>
              <a:rPr lang="de-DE" dirty="0"/>
              <a:t>Name des Referenten</a:t>
            </a:r>
          </a:p>
        </p:txBody>
      </p:sp>
      <p:sp>
        <p:nvSpPr>
          <p:cNvPr id="17429" name="Rectangle 21"/>
          <p:cNvSpPr>
            <a:spLocks noGrp="1" noChangeArrowheads="1"/>
          </p:cNvSpPr>
          <p:nvPr>
            <p:ph type="ctrTitle" sz="quarter" hasCustomPrompt="1"/>
          </p:nvPr>
        </p:nvSpPr>
        <p:spPr>
          <a:xfrm>
            <a:off x="578738" y="3462528"/>
            <a:ext cx="7906893" cy="1126462"/>
          </a:xfrm>
        </p:spPr>
        <p:txBody>
          <a:bodyPr anchor="ctr">
            <a:spAutoFit/>
          </a:bodyPr>
          <a:lstStyle>
            <a:lvl1pPr>
              <a:defRPr sz="2800">
                <a:solidFill>
                  <a:schemeClr val="tx1"/>
                </a:solidFill>
              </a:defRPr>
            </a:lvl1pPr>
          </a:lstStyle>
          <a:p>
            <a:r>
              <a:rPr lang="de-AT" dirty="0"/>
              <a:t>Titel des Vortrags</a:t>
            </a:r>
            <a:br>
              <a:rPr lang="de-AT" dirty="0"/>
            </a:br>
            <a:endParaRPr lang="de-AT" dirty="0"/>
          </a:p>
        </p:txBody>
      </p:sp>
      <p:sp>
        <p:nvSpPr>
          <p:cNvPr id="15" name="Textplatzhalter 14"/>
          <p:cNvSpPr>
            <a:spLocks noGrp="1"/>
          </p:cNvSpPr>
          <p:nvPr>
            <p:ph type="body" sz="quarter" idx="11" hasCustomPrompt="1"/>
          </p:nvPr>
        </p:nvSpPr>
        <p:spPr>
          <a:xfrm>
            <a:off x="572580" y="1681798"/>
            <a:ext cx="7900987" cy="535531"/>
          </a:xfrm>
          <a:ln>
            <a:noFill/>
          </a:ln>
        </p:spPr>
        <p:txBody>
          <a:bodyPr>
            <a:spAutoFit/>
          </a:bodyPr>
          <a:lstStyle>
            <a:lvl1pPr marL="0" indent="0">
              <a:buNone/>
              <a:tabLst/>
              <a:defRPr>
                <a:solidFill>
                  <a:schemeClr val="tx1"/>
                </a:solidFill>
              </a:defRPr>
            </a:lvl1pPr>
          </a:lstStyle>
          <a:p>
            <a:pPr lvl="0"/>
            <a:r>
              <a:rPr lang="de-DE" dirty="0"/>
              <a:t>Veranstaltungstitel</a:t>
            </a:r>
          </a:p>
        </p:txBody>
      </p:sp>
      <p:sp>
        <p:nvSpPr>
          <p:cNvPr id="18" name="Textplatzhalter 17"/>
          <p:cNvSpPr>
            <a:spLocks noGrp="1"/>
          </p:cNvSpPr>
          <p:nvPr>
            <p:ph type="body" sz="quarter" idx="12" hasCustomPrompt="1"/>
          </p:nvPr>
        </p:nvSpPr>
        <p:spPr>
          <a:xfrm>
            <a:off x="560832" y="2352675"/>
            <a:ext cx="7936992" cy="535531"/>
          </a:xfrm>
          <a:ln>
            <a:noFill/>
          </a:ln>
        </p:spPr>
        <p:txBody>
          <a:bodyPr>
            <a:spAutoFit/>
          </a:bodyPr>
          <a:lstStyle>
            <a:lvl1pPr marL="0" indent="0">
              <a:buFontTx/>
              <a:buNone/>
              <a:tabLst/>
              <a:defRPr>
                <a:solidFill>
                  <a:schemeClr val="tx1"/>
                </a:solidFill>
              </a:defRPr>
            </a:lvl1pPr>
          </a:lstStyle>
          <a:p>
            <a:pPr lvl="0"/>
            <a:r>
              <a:rPr lang="de-DE" dirty="0"/>
              <a:t>Datum</a:t>
            </a: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und Diagramm">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3" name="Diagrammplatzhalter 2"/>
          <p:cNvSpPr>
            <a:spLocks noGrp="1"/>
          </p:cNvSpPr>
          <p:nvPr>
            <p:ph type="chart" idx="1"/>
          </p:nvPr>
        </p:nvSpPr>
        <p:spPr>
          <a:xfrm>
            <a:off x="548640" y="2560320"/>
            <a:ext cx="8034528" cy="3560064"/>
          </a:xfrm>
        </p:spPr>
        <p:txBody>
          <a:bodyPr/>
          <a:lstStyle>
            <a:lvl1pPr marL="0" indent="0">
              <a:buNone/>
              <a:tabLst/>
              <a:defRPr/>
            </a:lvl1pPr>
          </a:lstStyle>
          <a:p>
            <a:pPr lvl="0"/>
            <a:r>
              <a:rPr lang="de-DE" noProof="0"/>
              <a:t>Diagramm durch Klicken auf Symbol hinzufügen</a:t>
            </a:r>
            <a:endParaRPr lang="en-US" noProof="0" dirty="0"/>
          </a:p>
        </p:txBody>
      </p:sp>
      <p:sp>
        <p:nvSpPr>
          <p:cNvPr id="11"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5"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el und Diagramm">
    <p:spTree>
      <p:nvGrpSpPr>
        <p:cNvPr id="1" name=""/>
        <p:cNvGrpSpPr/>
        <p:nvPr/>
      </p:nvGrpSpPr>
      <p:grpSpPr>
        <a:xfrm>
          <a:off x="0" y="0"/>
          <a:ext cx="0" cy="0"/>
          <a:chOff x="0" y="0"/>
          <a:chExt cx="0" cy="0"/>
        </a:xfrm>
      </p:grpSpPr>
      <p:sp>
        <p:nvSpPr>
          <p:cNvPr id="6"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9"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0"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pic>
        <p:nvPicPr>
          <p:cNvPr id="19" name="Grafik 18" descr="wiiw logo.jpg"/>
          <p:cNvPicPr>
            <a:picLocks noChangeAspect="1"/>
          </p:cNvPicPr>
          <p:nvPr userDrawn="1"/>
        </p:nvPicPr>
        <p:blipFill>
          <a:blip r:embed="rId2" cstate="print"/>
          <a:stretch>
            <a:fillRect/>
          </a:stretch>
        </p:blipFill>
        <p:spPr>
          <a:xfrm>
            <a:off x="559265" y="246158"/>
            <a:ext cx="1440000" cy="592521"/>
          </a:xfrm>
          <a:prstGeom prst="rect">
            <a:avLst/>
          </a:prstGeom>
        </p:spPr>
      </p:pic>
      <p:pic>
        <p:nvPicPr>
          <p:cNvPr id="8" name="Picture 2"/>
          <p:cNvPicPr>
            <a:picLocks noChangeAspect="1" noChangeArrowheads="1"/>
          </p:cNvPicPr>
          <p:nvPr userDrawn="1"/>
        </p:nvPicPr>
        <p:blipFill>
          <a:blip r:embed="rId3"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elfolie">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lum bright="4000" contrast="35000"/>
          </a:blip>
          <a:srcRect r="2520"/>
          <a:stretch>
            <a:fillRect/>
          </a:stretch>
        </p:blipFill>
        <p:spPr bwMode="auto">
          <a:xfrm>
            <a:off x="809184" y="2225637"/>
            <a:ext cx="8334816" cy="4632363"/>
          </a:xfrm>
          <a:prstGeom prst="rect">
            <a:avLst/>
          </a:prstGeom>
          <a:noFill/>
          <a:ln w="9525">
            <a:noFill/>
            <a:miter lim="800000"/>
            <a:headEnd/>
            <a:tailEnd/>
          </a:ln>
        </p:spPr>
      </p:pic>
      <p:sp>
        <p:nvSpPr>
          <p:cNvPr id="5" name="Text Box 13"/>
          <p:cNvSpPr txBox="1">
            <a:spLocks noChangeArrowheads="1"/>
          </p:cNvSpPr>
          <p:nvPr userDrawn="1"/>
        </p:nvSpPr>
        <p:spPr bwMode="auto">
          <a:xfrm>
            <a:off x="2757270" y="257175"/>
            <a:ext cx="1651000" cy="646331"/>
          </a:xfrm>
          <a:prstGeom prst="rect">
            <a:avLst/>
          </a:prstGeom>
          <a:noFill/>
          <a:ln w="9525" cap="sq">
            <a:noFill/>
            <a:miter lim="800000"/>
            <a:headEnd/>
            <a:tailEnd/>
          </a:ln>
          <a:effectLst/>
        </p:spPr>
        <p:txBody>
          <a:bodyPr>
            <a:spAutoFit/>
          </a:bodyPr>
          <a:lstStyle/>
          <a:p>
            <a:pPr>
              <a:spcBef>
                <a:spcPct val="50000"/>
              </a:spcBef>
              <a:defRPr/>
            </a:pPr>
            <a:r>
              <a:rPr kumimoji="0" lang="de-DE" sz="1200" dirty="0">
                <a:solidFill>
                  <a:schemeClr val="tx1"/>
                </a:solidFill>
              </a:rPr>
              <a:t>Wiener Institut für Internationale Wirtschaftsvergleiche</a:t>
            </a:r>
            <a:endParaRPr kumimoji="0" lang="de-AT" sz="1200" dirty="0">
              <a:solidFill>
                <a:schemeClr val="tx1"/>
              </a:solidFill>
            </a:endParaRPr>
          </a:p>
        </p:txBody>
      </p:sp>
      <p:sp>
        <p:nvSpPr>
          <p:cNvPr id="6" name="Text Box 14"/>
          <p:cNvSpPr txBox="1">
            <a:spLocks noChangeArrowheads="1"/>
          </p:cNvSpPr>
          <p:nvPr userDrawn="1"/>
        </p:nvSpPr>
        <p:spPr bwMode="auto">
          <a:xfrm>
            <a:off x="4991383" y="266700"/>
            <a:ext cx="1989137" cy="646331"/>
          </a:xfrm>
          <a:prstGeom prst="rect">
            <a:avLst/>
          </a:prstGeom>
          <a:noFill/>
          <a:ln w="9525" cap="sq">
            <a:noFill/>
            <a:miter lim="800000"/>
            <a:headEnd/>
            <a:tailEnd/>
          </a:ln>
          <a:effectLst/>
        </p:spPr>
        <p:txBody>
          <a:bodyPr>
            <a:spAutoFit/>
          </a:bodyPr>
          <a:lstStyle/>
          <a:p>
            <a:pPr>
              <a:spcBef>
                <a:spcPct val="50000"/>
              </a:spcBef>
              <a:defRPr/>
            </a:pPr>
            <a:r>
              <a:rPr kumimoji="0" lang="de-AT" sz="1200" dirty="0">
                <a:solidFill>
                  <a:schemeClr val="tx1"/>
                </a:solidFill>
              </a:rPr>
              <a:t>The Vienna Institute </a:t>
            </a:r>
            <a:r>
              <a:rPr kumimoji="0" lang="de-AT" sz="1200" dirty="0" err="1">
                <a:solidFill>
                  <a:schemeClr val="tx1"/>
                </a:solidFill>
              </a:rPr>
              <a:t>for</a:t>
            </a:r>
            <a:r>
              <a:rPr kumimoji="0" lang="de-AT" sz="1200" dirty="0">
                <a:solidFill>
                  <a:schemeClr val="tx1"/>
                </a:solidFill>
              </a:rPr>
              <a:t> International </a:t>
            </a:r>
            <a:r>
              <a:rPr kumimoji="0" lang="de-AT" sz="1200" dirty="0" err="1">
                <a:solidFill>
                  <a:schemeClr val="tx1"/>
                </a:solidFill>
              </a:rPr>
              <a:t>Economic</a:t>
            </a:r>
            <a:r>
              <a:rPr kumimoji="0" lang="de-AT" sz="1200" dirty="0">
                <a:solidFill>
                  <a:schemeClr val="tx1"/>
                </a:solidFill>
              </a:rPr>
              <a:t> </a:t>
            </a:r>
            <a:r>
              <a:rPr kumimoji="0" lang="de-DE" sz="1200" dirty="0">
                <a:solidFill>
                  <a:schemeClr val="tx1"/>
                </a:solidFill>
              </a:rPr>
              <a:t>Studies</a:t>
            </a:r>
            <a:endParaRPr kumimoji="0" lang="de-AT" sz="1200" dirty="0">
              <a:solidFill>
                <a:schemeClr val="tx1"/>
              </a:solidFill>
            </a:endParaRPr>
          </a:p>
        </p:txBody>
      </p:sp>
      <p:sp>
        <p:nvSpPr>
          <p:cNvPr id="7" name="Text Box 29"/>
          <p:cNvSpPr txBox="1">
            <a:spLocks noChangeArrowheads="1"/>
          </p:cNvSpPr>
          <p:nvPr userDrawn="1"/>
        </p:nvSpPr>
        <p:spPr bwMode="auto">
          <a:xfrm>
            <a:off x="6514072" y="350838"/>
            <a:ext cx="2613025" cy="336550"/>
          </a:xfrm>
          <a:prstGeom prst="rect">
            <a:avLst/>
          </a:prstGeom>
          <a:noFill/>
          <a:ln w="9525" cap="sq">
            <a:noFill/>
            <a:miter lim="800000"/>
            <a:headEnd/>
            <a:tailEnd/>
          </a:ln>
          <a:effectLst/>
        </p:spPr>
        <p:txBody>
          <a:bodyPr>
            <a:spAutoFit/>
          </a:bodyPr>
          <a:lstStyle/>
          <a:p>
            <a:pPr algn="ctr">
              <a:spcBef>
                <a:spcPct val="50000"/>
              </a:spcBef>
              <a:defRPr/>
            </a:pPr>
            <a:r>
              <a:rPr kumimoji="0" lang="de-DE" sz="1600" dirty="0">
                <a:solidFill>
                  <a:schemeClr val="tx1"/>
                </a:solidFill>
              </a:rPr>
              <a:t>wiiw.ac.at</a:t>
            </a:r>
            <a:endParaRPr kumimoji="0" lang="de-AT" sz="1600" dirty="0">
              <a:solidFill>
                <a:schemeClr val="tx1"/>
              </a:solidFill>
            </a:endParaRPr>
          </a:p>
        </p:txBody>
      </p:sp>
      <p:sp>
        <p:nvSpPr>
          <p:cNvPr id="9" name="Rectangle 3"/>
          <p:cNvSpPr>
            <a:spLocks noGrp="1" noChangeArrowheads="1"/>
          </p:cNvSpPr>
          <p:nvPr>
            <p:ph type="subTitle" sz="quarter" idx="1" hasCustomPrompt="1"/>
          </p:nvPr>
        </p:nvSpPr>
        <p:spPr>
          <a:xfrm>
            <a:off x="571311" y="4718303"/>
            <a:ext cx="7902130" cy="610040"/>
          </a:xfrm>
        </p:spPr>
        <p:txBody>
          <a:bodyPr lIns="92075" tIns="46038" rIns="92075" bIns="46038">
            <a:spAutoFit/>
          </a:bodyPr>
          <a:lstStyle>
            <a:lvl1pPr marL="0" indent="0">
              <a:buFont typeface="Wingdings" pitchFamily="2" charset="2"/>
              <a:buNone/>
              <a:tabLst/>
              <a:defRPr sz="2800">
                <a:solidFill>
                  <a:schemeClr val="tx1"/>
                </a:solidFill>
              </a:defRPr>
            </a:lvl1pPr>
          </a:lstStyle>
          <a:p>
            <a:r>
              <a:rPr lang="de-DE" dirty="0"/>
              <a:t>Name des Referenten</a:t>
            </a:r>
          </a:p>
        </p:txBody>
      </p:sp>
      <p:sp>
        <p:nvSpPr>
          <p:cNvPr id="10" name="Rectangle 21"/>
          <p:cNvSpPr>
            <a:spLocks noGrp="1" noChangeArrowheads="1"/>
          </p:cNvSpPr>
          <p:nvPr>
            <p:ph type="ctrTitle" sz="quarter" hasCustomPrompt="1"/>
          </p:nvPr>
        </p:nvSpPr>
        <p:spPr>
          <a:xfrm>
            <a:off x="578738" y="3462528"/>
            <a:ext cx="7906893" cy="1126462"/>
          </a:xfrm>
        </p:spPr>
        <p:txBody>
          <a:bodyPr anchor="ctr">
            <a:spAutoFit/>
          </a:bodyPr>
          <a:lstStyle>
            <a:lvl1pPr>
              <a:defRPr sz="2800">
                <a:solidFill>
                  <a:schemeClr val="tx1"/>
                </a:solidFill>
              </a:defRPr>
            </a:lvl1pPr>
          </a:lstStyle>
          <a:p>
            <a:r>
              <a:rPr lang="de-AT" dirty="0"/>
              <a:t>Titel des Vortrags</a:t>
            </a:r>
            <a:br>
              <a:rPr lang="de-AT" dirty="0"/>
            </a:br>
            <a:endParaRPr lang="de-AT" dirty="0"/>
          </a:p>
        </p:txBody>
      </p:sp>
      <p:sp>
        <p:nvSpPr>
          <p:cNvPr id="11" name="Textplatzhalter 14"/>
          <p:cNvSpPr>
            <a:spLocks noGrp="1"/>
          </p:cNvSpPr>
          <p:nvPr>
            <p:ph type="body" sz="quarter" idx="11" hasCustomPrompt="1"/>
          </p:nvPr>
        </p:nvSpPr>
        <p:spPr>
          <a:xfrm>
            <a:off x="572580" y="1681798"/>
            <a:ext cx="7900987" cy="535531"/>
          </a:xfrm>
        </p:spPr>
        <p:txBody>
          <a:bodyPr>
            <a:spAutoFit/>
          </a:bodyPr>
          <a:lstStyle>
            <a:lvl1pPr marL="0" indent="0">
              <a:buNone/>
              <a:tabLst/>
              <a:defRPr>
                <a:solidFill>
                  <a:schemeClr val="tx1"/>
                </a:solidFill>
              </a:defRPr>
            </a:lvl1pPr>
          </a:lstStyle>
          <a:p>
            <a:pPr lvl="0"/>
            <a:r>
              <a:rPr lang="de-DE" dirty="0"/>
              <a:t>Veranstaltungstitel</a:t>
            </a:r>
          </a:p>
        </p:txBody>
      </p:sp>
      <p:sp>
        <p:nvSpPr>
          <p:cNvPr id="12" name="Textplatzhalter 17"/>
          <p:cNvSpPr>
            <a:spLocks noGrp="1"/>
          </p:cNvSpPr>
          <p:nvPr>
            <p:ph type="body" sz="quarter" idx="12" hasCustomPrompt="1"/>
          </p:nvPr>
        </p:nvSpPr>
        <p:spPr>
          <a:xfrm>
            <a:off x="560832" y="2352675"/>
            <a:ext cx="7936992" cy="535531"/>
          </a:xfrm>
        </p:spPr>
        <p:txBody>
          <a:bodyPr>
            <a:spAutoFit/>
          </a:bodyPr>
          <a:lstStyle>
            <a:lvl1pPr marL="0" indent="0">
              <a:buFontTx/>
              <a:buNone/>
              <a:tabLst/>
              <a:defRPr>
                <a:solidFill>
                  <a:schemeClr val="tx1"/>
                </a:solidFill>
              </a:defRPr>
            </a:lvl1pPr>
          </a:lstStyle>
          <a:p>
            <a:pPr lvl="0"/>
            <a:r>
              <a:rPr lang="de-DE" dirty="0"/>
              <a:t>Datum</a:t>
            </a:r>
          </a:p>
        </p:txBody>
      </p:sp>
      <p:pic>
        <p:nvPicPr>
          <p:cNvPr id="13" name="Grafik 12" descr="wiiw logo.jpg"/>
          <p:cNvPicPr>
            <a:picLocks noChangeAspect="1"/>
          </p:cNvPicPr>
          <p:nvPr userDrawn="1"/>
        </p:nvPicPr>
        <p:blipFill>
          <a:blip r:embed="rId3" cstate="print"/>
          <a:stretch>
            <a:fillRect/>
          </a:stretch>
        </p:blipFill>
        <p:spPr>
          <a:xfrm>
            <a:off x="559265" y="246158"/>
            <a:ext cx="1440000" cy="592521"/>
          </a:xfrm>
          <a:prstGeom prst="rect">
            <a:avLst/>
          </a:prstGeom>
        </p:spPr>
      </p:pic>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foli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515249" y="1951038"/>
            <a:ext cx="8047038" cy="423068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2"/>
          <p:cNvSpPr>
            <a:spLocks noGrp="1"/>
          </p:cNvSpPr>
          <p:nvPr>
            <p:ph idx="10" hasCustomPrompt="1"/>
          </p:nvPr>
        </p:nvSpPr>
        <p:spPr>
          <a:xfrm>
            <a:off x="537676" y="6260085"/>
            <a:ext cx="6518732" cy="374078"/>
          </a:xfrm>
        </p:spPr>
        <p:txBody>
          <a:bodyPr anchor="b" anchorCtr="0"/>
          <a:lstStyle>
            <a:lvl1pPr marL="0" indent="0">
              <a:buNone/>
              <a:tabLst/>
              <a:defRPr sz="1200" baseline="0">
                <a:solidFill>
                  <a:srgbClr val="000000"/>
                </a:solidFill>
              </a:defRPr>
            </a:lvl1pPr>
          </a:lstStyle>
          <a:p>
            <a:pPr lvl="0"/>
            <a:r>
              <a:rPr lang="de-DE" dirty="0"/>
              <a:t>Quelle oder Bemerkungstext </a:t>
            </a:r>
          </a:p>
        </p:txBody>
      </p:sp>
      <p:sp>
        <p:nvSpPr>
          <p:cNvPr id="7"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a:t>Titelmasterformat durch Klicken bearbeiten</a:t>
            </a:r>
            <a:endParaRPr lang="de-DE" dirty="0"/>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el und Diagramm">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3" name="Diagrammplatzhalter 2"/>
          <p:cNvSpPr>
            <a:spLocks noGrp="1"/>
          </p:cNvSpPr>
          <p:nvPr>
            <p:ph type="chart" idx="1"/>
          </p:nvPr>
        </p:nvSpPr>
        <p:spPr>
          <a:xfrm>
            <a:off x="548640" y="2560320"/>
            <a:ext cx="8034528" cy="3560064"/>
          </a:xfrm>
        </p:spPr>
        <p:txBody>
          <a:bodyPr/>
          <a:lstStyle>
            <a:lvl1pPr marL="0" indent="0">
              <a:buNone/>
              <a:tabLst/>
              <a:defRPr/>
            </a:lvl1pPr>
          </a:lstStyle>
          <a:p>
            <a:pPr lvl="0"/>
            <a:r>
              <a:rPr lang="de-DE" noProof="0"/>
              <a:t>Diagramm durch Klicken auf Symbol hinzufügen</a:t>
            </a:r>
            <a:endParaRPr lang="en-US" noProof="0" dirty="0"/>
          </a:p>
        </p:txBody>
      </p:sp>
      <p:sp>
        <p:nvSpPr>
          <p:cNvPr id="11"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5"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el und Diagramm">
    <p:spTree>
      <p:nvGrpSpPr>
        <p:cNvPr id="1" name=""/>
        <p:cNvGrpSpPr/>
        <p:nvPr/>
      </p:nvGrpSpPr>
      <p:grpSpPr>
        <a:xfrm>
          <a:off x="0" y="0"/>
          <a:ext cx="0" cy="0"/>
          <a:chOff x="0" y="0"/>
          <a:chExt cx="0" cy="0"/>
        </a:xfrm>
      </p:grpSpPr>
      <p:sp>
        <p:nvSpPr>
          <p:cNvPr id="6" name="Textplatzhalter 6"/>
          <p:cNvSpPr>
            <a:spLocks noGrp="1"/>
          </p:cNvSpPr>
          <p:nvPr>
            <p:ph type="body" sz="quarter" idx="10" hasCustomPrompt="1"/>
          </p:nvPr>
        </p:nvSpPr>
        <p:spPr>
          <a:xfrm>
            <a:off x="534955" y="6229350"/>
            <a:ext cx="6538706" cy="404813"/>
          </a:xfrm>
        </p:spPr>
        <p:txBody>
          <a:bodyPr anchor="b" anchorCtr="0"/>
          <a:lstStyle>
            <a:lvl1pPr marL="0" indent="0">
              <a:buNone/>
              <a:defRPr sz="1200"/>
            </a:lvl1pPr>
          </a:lstStyle>
          <a:p>
            <a:pPr lvl="0"/>
            <a:r>
              <a:rPr lang="de-AT" dirty="0" err="1"/>
              <a:t>Fusszeile</a:t>
            </a:r>
            <a:r>
              <a:rPr lang="de-AT" dirty="0"/>
              <a:t> </a:t>
            </a:r>
          </a:p>
        </p:txBody>
      </p:sp>
      <p:sp>
        <p:nvSpPr>
          <p:cNvPr id="9" name="Textplatzhalter 10"/>
          <p:cNvSpPr>
            <a:spLocks noGrp="1"/>
          </p:cNvSpPr>
          <p:nvPr>
            <p:ph type="body" sz="quarter" idx="11" hasCustomPrompt="1"/>
          </p:nvPr>
        </p:nvSpPr>
        <p:spPr>
          <a:xfrm>
            <a:off x="525334" y="1963547"/>
            <a:ext cx="8014704" cy="474853"/>
          </a:xfrm>
        </p:spPr>
        <p:txBody>
          <a:bodyPr/>
          <a:lstStyle>
            <a:lvl1pPr marL="0" indent="0">
              <a:buFontTx/>
              <a:buNone/>
              <a:tabLst>
                <a:tab pos="1046163" algn="l"/>
              </a:tabLst>
              <a:defRPr sz="1800"/>
            </a:lvl1pPr>
          </a:lstStyle>
          <a:p>
            <a:pPr lvl="0"/>
            <a:r>
              <a:rPr lang="de-DE" dirty="0"/>
              <a:t>Hier ev. zusätzlich Diagrammüberschrift einfügen</a:t>
            </a:r>
          </a:p>
        </p:txBody>
      </p:sp>
      <p:sp>
        <p:nvSpPr>
          <p:cNvPr id="10" name="Titel 14"/>
          <p:cNvSpPr>
            <a:spLocks noGrp="1"/>
          </p:cNvSpPr>
          <p:nvPr>
            <p:ph type="title" hasCustomPrompt="1"/>
          </p:nvPr>
        </p:nvSpPr>
        <p:spPr>
          <a:xfrm>
            <a:off x="512064" y="804863"/>
            <a:ext cx="8046720" cy="978729"/>
          </a:xfrm>
        </p:spPr>
        <p:txBody>
          <a:bodyPr/>
          <a:lstStyle>
            <a:lvl1pPr>
              <a:defRPr baseline="0"/>
            </a:lvl1pPr>
          </a:lstStyle>
          <a:p>
            <a:r>
              <a:rPr lang="de-DE" dirty="0"/>
              <a:t>Kernaussage </a:t>
            </a:r>
            <a:br>
              <a:rPr lang="de-DE" dirty="0"/>
            </a:br>
            <a:r>
              <a:rPr lang="de-DE" dirty="0"/>
              <a:t>der Folie auch 2-zeilig möglich</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3" name="Rectangle 13"/>
          <p:cNvSpPr>
            <a:spLocks noGrp="1" noChangeArrowheads="1"/>
          </p:cNvSpPr>
          <p:nvPr>
            <p:ph type="title"/>
          </p:nvPr>
        </p:nvSpPr>
        <p:spPr bwMode="auto">
          <a:xfrm>
            <a:off x="516446" y="804863"/>
            <a:ext cx="8042338" cy="978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de-DE" dirty="0" err="1"/>
              <a:t>Keraussage</a:t>
            </a:r>
            <a:r>
              <a:rPr lang="de-DE" dirty="0"/>
              <a:t> </a:t>
            </a:r>
            <a:br>
              <a:rPr lang="de-DE" dirty="0"/>
            </a:br>
            <a:r>
              <a:rPr lang="de-DE" dirty="0"/>
              <a:t>der Folie  - auch 2-zeilig möglich </a:t>
            </a:r>
          </a:p>
        </p:txBody>
      </p:sp>
      <p:grpSp>
        <p:nvGrpSpPr>
          <p:cNvPr id="2" name="Group 36"/>
          <p:cNvGrpSpPr>
            <a:grpSpLocks/>
          </p:cNvGrpSpPr>
          <p:nvPr/>
        </p:nvGrpSpPr>
        <p:grpSpPr bwMode="auto">
          <a:xfrm>
            <a:off x="2587625" y="1143000"/>
            <a:ext cx="2060575" cy="4632325"/>
            <a:chOff x="1630" y="720"/>
            <a:chExt cx="1298" cy="2918"/>
          </a:xfrm>
        </p:grpSpPr>
        <p:sp>
          <p:nvSpPr>
            <p:cNvPr id="16421" name="Rectangle 37"/>
            <p:cNvSpPr>
              <a:spLocks noChangeArrowheads="1"/>
            </p:cNvSpPr>
            <p:nvPr/>
          </p:nvSpPr>
          <p:spPr bwMode="auto">
            <a:xfrm rot="1314767">
              <a:off x="1630" y="2918"/>
              <a:ext cx="384" cy="720"/>
            </a:xfrm>
            <a:prstGeom prst="rect">
              <a:avLst/>
            </a:prstGeom>
            <a:noFill/>
            <a:ln w="9525">
              <a:noFill/>
              <a:miter lim="800000"/>
              <a:headEnd/>
              <a:tailEnd/>
            </a:ln>
            <a:effectLst/>
          </p:spPr>
          <p:txBody>
            <a:bodyPr wrap="none" anchor="ctr"/>
            <a:lstStyle/>
            <a:p>
              <a:pPr>
                <a:defRPr/>
              </a:pPr>
              <a:endParaRPr lang="en-US"/>
            </a:p>
          </p:txBody>
        </p:sp>
        <p:sp>
          <p:nvSpPr>
            <p:cNvPr id="16422" name="Rectangle 38"/>
            <p:cNvSpPr>
              <a:spLocks noChangeArrowheads="1"/>
            </p:cNvSpPr>
            <p:nvPr/>
          </p:nvSpPr>
          <p:spPr bwMode="auto">
            <a:xfrm rot="1314767">
              <a:off x="2544" y="720"/>
              <a:ext cx="384" cy="720"/>
            </a:xfrm>
            <a:prstGeom prst="rect">
              <a:avLst/>
            </a:prstGeom>
            <a:noFill/>
            <a:ln w="9525">
              <a:noFill/>
              <a:miter lim="800000"/>
              <a:headEnd/>
              <a:tailEnd/>
            </a:ln>
            <a:effectLst/>
          </p:spPr>
          <p:txBody>
            <a:bodyPr wrap="none" anchor="ctr"/>
            <a:lstStyle/>
            <a:p>
              <a:pPr>
                <a:defRPr/>
              </a:pPr>
              <a:endParaRPr lang="en-US"/>
            </a:p>
          </p:txBody>
        </p:sp>
      </p:grpSp>
      <p:sp>
        <p:nvSpPr>
          <p:cNvPr id="16434" name="Rectangle 50"/>
          <p:cNvSpPr>
            <a:spLocks noChangeArrowheads="1"/>
          </p:cNvSpPr>
          <p:nvPr/>
        </p:nvSpPr>
        <p:spPr bwMode="auto">
          <a:xfrm>
            <a:off x="0" y="-19050"/>
            <a:ext cx="9144000" cy="468313"/>
          </a:xfrm>
          <a:prstGeom prst="rect">
            <a:avLst/>
          </a:prstGeom>
          <a:noFill/>
          <a:ln w="9525" cap="sq">
            <a:noFill/>
            <a:miter lim="800000"/>
            <a:headEnd/>
            <a:tailEnd/>
          </a:ln>
          <a:effectLst/>
        </p:spPr>
        <p:txBody>
          <a:bodyPr wrap="none" anchor="ctr"/>
          <a:lstStyle/>
          <a:p>
            <a:pPr>
              <a:defRPr/>
            </a:pPr>
            <a:endParaRPr lang="en-US"/>
          </a:p>
        </p:txBody>
      </p:sp>
      <p:pic>
        <p:nvPicPr>
          <p:cNvPr id="20486" name="Picture 51" descr="wiiw_logo-farbe"/>
          <p:cNvPicPr>
            <a:picLocks noChangeAspect="1" noChangeArrowheads="1"/>
          </p:cNvPicPr>
          <p:nvPr/>
        </p:nvPicPr>
        <p:blipFill>
          <a:blip r:embed="rId13" cstate="print"/>
          <a:srcRect l="42717" t="-3972"/>
          <a:stretch>
            <a:fillRect/>
          </a:stretch>
        </p:blipFill>
        <p:spPr bwMode="auto">
          <a:xfrm>
            <a:off x="7540774" y="6205728"/>
            <a:ext cx="595630" cy="478663"/>
          </a:xfrm>
          <a:prstGeom prst="rect">
            <a:avLst/>
          </a:prstGeom>
          <a:noFill/>
          <a:ln w="9525">
            <a:noFill/>
            <a:miter lim="800000"/>
            <a:headEnd/>
            <a:tailEnd/>
          </a:ln>
        </p:spPr>
      </p:pic>
      <p:sp>
        <p:nvSpPr>
          <p:cNvPr id="16450" name="Rectangle 66"/>
          <p:cNvSpPr>
            <a:spLocks noChangeArrowheads="1"/>
          </p:cNvSpPr>
          <p:nvPr/>
        </p:nvSpPr>
        <p:spPr bwMode="auto">
          <a:xfrm>
            <a:off x="7256532" y="6289044"/>
            <a:ext cx="369209" cy="369332"/>
          </a:xfrm>
          <a:prstGeom prst="rect">
            <a:avLst/>
          </a:prstGeom>
          <a:noFill/>
          <a:ln w="9525" cap="sq">
            <a:noFill/>
            <a:miter lim="800000"/>
            <a:headEnd/>
            <a:tailEnd/>
          </a:ln>
          <a:effectLst/>
        </p:spPr>
        <p:txBody>
          <a:bodyPr wrap="square">
            <a:spAutoFit/>
          </a:bodyPr>
          <a:lstStyle/>
          <a:p>
            <a:pPr>
              <a:defRPr/>
            </a:pPr>
            <a:r>
              <a:rPr lang="de-DE" sz="1800" dirty="0">
                <a:solidFill>
                  <a:srgbClr val="000000"/>
                </a:solidFill>
                <a:latin typeface="Symbol" pitchFamily="18" charset="2"/>
              </a:rPr>
              <a:t>Ó</a:t>
            </a:r>
            <a:endParaRPr lang="de-DE" sz="1800" dirty="0">
              <a:solidFill>
                <a:srgbClr val="000000"/>
              </a:solidFill>
              <a:latin typeface="TheSans B6 SemiBold" pitchFamily="50" charset="0"/>
            </a:endParaRPr>
          </a:p>
        </p:txBody>
      </p:sp>
      <p:sp>
        <p:nvSpPr>
          <p:cNvPr id="16452" name="Text Box 68"/>
          <p:cNvSpPr txBox="1">
            <a:spLocks noChangeArrowheads="1"/>
          </p:cNvSpPr>
          <p:nvPr/>
        </p:nvSpPr>
        <p:spPr bwMode="auto">
          <a:xfrm>
            <a:off x="7768296" y="6315563"/>
            <a:ext cx="869950" cy="307777"/>
          </a:xfrm>
          <a:prstGeom prst="rect">
            <a:avLst/>
          </a:prstGeom>
          <a:noFill/>
          <a:ln w="9525" cap="sq">
            <a:noFill/>
            <a:miter lim="800000"/>
            <a:headEnd/>
            <a:tailEnd/>
          </a:ln>
          <a:effectLst/>
        </p:spPr>
        <p:txBody>
          <a:bodyPr>
            <a:spAutoFit/>
          </a:bodyPr>
          <a:lstStyle/>
          <a:p>
            <a:pPr algn="r">
              <a:spcBef>
                <a:spcPct val="50000"/>
              </a:spcBef>
              <a:defRPr/>
            </a:pPr>
            <a:fld id="{809BDCF1-032C-4650-9C27-A924BC864BC2}" type="slidenum">
              <a:rPr lang="de-AT" sz="1400">
                <a:solidFill>
                  <a:srgbClr val="000000"/>
                </a:solidFill>
              </a:rPr>
              <a:pPr algn="r">
                <a:spcBef>
                  <a:spcPct val="50000"/>
                </a:spcBef>
                <a:defRPr/>
              </a:pPr>
              <a:t>‹#›</a:t>
            </a:fld>
            <a:endParaRPr lang="de-AT" sz="1400" dirty="0">
              <a:solidFill>
                <a:srgbClr val="000000"/>
              </a:solidFill>
            </a:endParaRPr>
          </a:p>
        </p:txBody>
      </p:sp>
      <p:sp>
        <p:nvSpPr>
          <p:cNvPr id="20489" name="Rectangle 70"/>
          <p:cNvSpPr>
            <a:spLocks noGrp="1" noChangeArrowheads="1"/>
          </p:cNvSpPr>
          <p:nvPr>
            <p:ph type="body" idx="1"/>
          </p:nvPr>
        </p:nvSpPr>
        <p:spPr bwMode="auto">
          <a:xfrm>
            <a:off x="507937" y="1975104"/>
            <a:ext cx="8063039" cy="4194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dirty="0"/>
              <a:t>Klicken Sie, um die Formate des Vorlagentextes zu bearbeiten</a:t>
            </a:r>
          </a:p>
          <a:p>
            <a:pPr lvl="1"/>
            <a:r>
              <a:rPr lang="de-AT" dirty="0"/>
              <a:t>Zweite Ebene</a:t>
            </a:r>
            <a:endParaRPr lang="de-DE" dirty="0"/>
          </a:p>
          <a:p>
            <a:pPr lvl="2"/>
            <a:r>
              <a:rPr lang="de-AT" dirty="0"/>
              <a:t>Dritte Ebene</a:t>
            </a:r>
          </a:p>
          <a:p>
            <a:pPr lvl="3"/>
            <a:r>
              <a:rPr lang="de-AT" dirty="0"/>
              <a:t>Vierte Ebene</a:t>
            </a:r>
          </a:p>
          <a:p>
            <a:pPr lvl="4"/>
            <a:r>
              <a:rPr lang="de-AT" dirty="0"/>
              <a:t>Fünfte Ebene</a:t>
            </a:r>
          </a:p>
        </p:txBody>
      </p:sp>
      <p:pic>
        <p:nvPicPr>
          <p:cNvPr id="15" name="Grafik 14" descr="wiiw logo.jpg"/>
          <p:cNvPicPr>
            <a:picLocks noChangeAspect="1"/>
          </p:cNvPicPr>
          <p:nvPr/>
        </p:nvPicPr>
        <p:blipFill>
          <a:blip r:embed="rId14" cstate="print"/>
          <a:stretch>
            <a:fillRect/>
          </a:stretch>
        </p:blipFill>
        <p:spPr>
          <a:xfrm>
            <a:off x="559265" y="108136"/>
            <a:ext cx="1440000" cy="592521"/>
          </a:xfrm>
          <a:prstGeom prst="rect">
            <a:avLst/>
          </a:prstGeom>
        </p:spPr>
      </p:pic>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8" r:id="rId6"/>
    <p:sldLayoutId id="2147483691" r:id="rId7"/>
    <p:sldLayoutId id="2147483701" r:id="rId8"/>
    <p:sldLayoutId id="2147483702" r:id="rId9"/>
    <p:sldLayoutId id="2147483807" r:id="rId10"/>
    <p:sldLayoutId id="2147483809" r:id="rId11"/>
  </p:sldLayoutIdLst>
  <p:transition>
    <p:zoom/>
  </p:transition>
  <p:txStyles>
    <p:titleStyle>
      <a:lvl1pPr algn="l" rtl="0" eaLnBrk="1" fontAlgn="base" hangingPunct="1">
        <a:lnSpc>
          <a:spcPct val="120000"/>
        </a:lnSpc>
        <a:spcBef>
          <a:spcPct val="0"/>
        </a:spcBef>
        <a:spcAft>
          <a:spcPct val="0"/>
        </a:spcAft>
        <a:defRPr sz="2400">
          <a:solidFill>
            <a:srgbClr val="000000"/>
          </a:solidFill>
          <a:latin typeface="+mj-lt"/>
          <a:ea typeface="+mj-ea"/>
          <a:cs typeface="+mj-cs"/>
        </a:defRPr>
      </a:lvl1pPr>
      <a:lvl2pPr algn="l" rtl="0" eaLnBrk="1" fontAlgn="base" hangingPunct="1">
        <a:lnSpc>
          <a:spcPct val="120000"/>
        </a:lnSpc>
        <a:spcBef>
          <a:spcPct val="0"/>
        </a:spcBef>
        <a:spcAft>
          <a:spcPct val="0"/>
        </a:spcAft>
        <a:defRPr sz="3200">
          <a:solidFill>
            <a:srgbClr val="000000"/>
          </a:solidFill>
          <a:latin typeface="Arial" charset="0"/>
        </a:defRPr>
      </a:lvl2pPr>
      <a:lvl3pPr algn="l" rtl="0" eaLnBrk="1" fontAlgn="base" hangingPunct="1">
        <a:lnSpc>
          <a:spcPct val="120000"/>
        </a:lnSpc>
        <a:spcBef>
          <a:spcPct val="0"/>
        </a:spcBef>
        <a:spcAft>
          <a:spcPct val="0"/>
        </a:spcAft>
        <a:defRPr sz="3200">
          <a:solidFill>
            <a:srgbClr val="000000"/>
          </a:solidFill>
          <a:latin typeface="Arial" charset="0"/>
        </a:defRPr>
      </a:lvl3pPr>
      <a:lvl4pPr algn="l" rtl="0" eaLnBrk="1" fontAlgn="base" hangingPunct="1">
        <a:lnSpc>
          <a:spcPct val="120000"/>
        </a:lnSpc>
        <a:spcBef>
          <a:spcPct val="0"/>
        </a:spcBef>
        <a:spcAft>
          <a:spcPct val="0"/>
        </a:spcAft>
        <a:defRPr sz="3200">
          <a:solidFill>
            <a:srgbClr val="000000"/>
          </a:solidFill>
          <a:latin typeface="Arial" charset="0"/>
        </a:defRPr>
      </a:lvl4pPr>
      <a:lvl5pPr algn="l" rtl="0" eaLnBrk="1" fontAlgn="base" hangingPunct="1">
        <a:lnSpc>
          <a:spcPct val="120000"/>
        </a:lnSpc>
        <a:spcBef>
          <a:spcPct val="0"/>
        </a:spcBef>
        <a:spcAft>
          <a:spcPct val="0"/>
        </a:spcAft>
        <a:defRPr sz="3200">
          <a:solidFill>
            <a:srgbClr val="000000"/>
          </a:solidFill>
          <a:latin typeface="Arial" charset="0"/>
        </a:defRPr>
      </a:lvl5pPr>
      <a:lvl6pPr marL="457200" algn="l" rtl="0" eaLnBrk="1" fontAlgn="base" hangingPunct="1">
        <a:lnSpc>
          <a:spcPct val="120000"/>
        </a:lnSpc>
        <a:spcBef>
          <a:spcPct val="0"/>
        </a:spcBef>
        <a:spcAft>
          <a:spcPct val="0"/>
        </a:spcAft>
        <a:defRPr sz="3200">
          <a:solidFill>
            <a:srgbClr val="000000"/>
          </a:solidFill>
          <a:latin typeface="Arial" charset="0"/>
        </a:defRPr>
      </a:lvl6pPr>
      <a:lvl7pPr marL="914400" algn="l" rtl="0" eaLnBrk="1" fontAlgn="base" hangingPunct="1">
        <a:lnSpc>
          <a:spcPct val="120000"/>
        </a:lnSpc>
        <a:spcBef>
          <a:spcPct val="0"/>
        </a:spcBef>
        <a:spcAft>
          <a:spcPct val="0"/>
        </a:spcAft>
        <a:defRPr sz="3200">
          <a:solidFill>
            <a:srgbClr val="000000"/>
          </a:solidFill>
          <a:latin typeface="Arial" charset="0"/>
        </a:defRPr>
      </a:lvl7pPr>
      <a:lvl8pPr marL="1371600" algn="l" rtl="0" eaLnBrk="1" fontAlgn="base" hangingPunct="1">
        <a:lnSpc>
          <a:spcPct val="120000"/>
        </a:lnSpc>
        <a:spcBef>
          <a:spcPct val="0"/>
        </a:spcBef>
        <a:spcAft>
          <a:spcPct val="0"/>
        </a:spcAft>
        <a:defRPr sz="3200">
          <a:solidFill>
            <a:srgbClr val="000000"/>
          </a:solidFill>
          <a:latin typeface="Arial" charset="0"/>
        </a:defRPr>
      </a:lvl8pPr>
      <a:lvl9pPr marL="1828800" algn="l" rtl="0" eaLnBrk="1" fontAlgn="base" hangingPunct="1">
        <a:lnSpc>
          <a:spcPct val="120000"/>
        </a:lnSpc>
        <a:spcBef>
          <a:spcPct val="0"/>
        </a:spcBef>
        <a:spcAft>
          <a:spcPct val="0"/>
        </a:spcAft>
        <a:defRPr sz="3200">
          <a:solidFill>
            <a:srgbClr val="000000"/>
          </a:solidFill>
          <a:latin typeface="Arial" charset="0"/>
        </a:defRPr>
      </a:lvl9pPr>
    </p:titleStyle>
    <p:bodyStyle>
      <a:lvl1pPr marL="342900" indent="-342900" algn="l" rtl="0" eaLnBrk="1" fontAlgn="base" hangingPunct="1">
        <a:lnSpc>
          <a:spcPct val="120000"/>
        </a:lnSpc>
        <a:spcBef>
          <a:spcPct val="50000"/>
        </a:spcBef>
        <a:spcAft>
          <a:spcPct val="0"/>
        </a:spcAft>
        <a:buClr>
          <a:srgbClr val="F8CA1B"/>
        </a:buClr>
        <a:buSzPct val="120000"/>
        <a:buFont typeface="Wingdings" pitchFamily="2" charset="2"/>
        <a:buChar char="§"/>
        <a:tabLst>
          <a:tab pos="1046163" algn="l"/>
        </a:tabLst>
        <a:defRPr kumimoji="1" sz="24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iiw.ac.at/julia-gruebler-s-866.html" TargetMode="Externa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s://twitter.com/wiiw_news/"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8" Type="http://schemas.openxmlformats.org/officeDocument/2006/relationships/hyperlink" Target="https://wiiw.ac.at/" TargetMode="Externa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s://www.youtube.com/channel/UCyNuSfsgzgBsIf7AaH8Vk-Q/videos" TargetMode="External"/><Relationship Id="rId1" Type="http://schemas.openxmlformats.org/officeDocument/2006/relationships/slideLayout" Target="../slideLayouts/slideLayout11.xml"/><Relationship Id="rId6" Type="http://schemas.openxmlformats.org/officeDocument/2006/relationships/hyperlink" Target="https://www.facebook.com/wiiw.economic.studies/" TargetMode="External"/><Relationship Id="rId5" Type="http://schemas.openxmlformats.org/officeDocument/2006/relationships/image" Target="../media/image9.jpeg"/><Relationship Id="rId4" Type="http://schemas.openxmlformats.org/officeDocument/2006/relationships/hyperlink" Target="https://twitter.com/wiiw_news/" TargetMode="Externa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p:cNvSpPr>
            <a:spLocks noGrp="1"/>
          </p:cNvSpPr>
          <p:nvPr>
            <p:ph type="ctrTitle" sz="quarter"/>
          </p:nvPr>
        </p:nvSpPr>
        <p:spPr>
          <a:xfrm>
            <a:off x="571311" y="2889524"/>
            <a:ext cx="8572689" cy="1078950"/>
          </a:xfrm>
        </p:spPr>
        <p:txBody>
          <a:bodyPr/>
          <a:lstStyle/>
          <a:p>
            <a:r>
              <a:rPr lang="en-GB" b="1" dirty="0"/>
              <a:t>What is special about investment in</a:t>
            </a:r>
            <a:br>
              <a:rPr lang="en-GB" b="1" dirty="0"/>
            </a:br>
            <a:r>
              <a:rPr lang="en-GB" b="1" dirty="0"/>
              <a:t>Central Europe?</a:t>
            </a:r>
            <a:endParaRPr lang="en-GB" dirty="0"/>
          </a:p>
        </p:txBody>
      </p:sp>
      <p:sp>
        <p:nvSpPr>
          <p:cNvPr id="16" name="Textplatzhalter 15"/>
          <p:cNvSpPr>
            <a:spLocks noGrp="1"/>
          </p:cNvSpPr>
          <p:nvPr>
            <p:ph type="body" sz="quarter" idx="11"/>
          </p:nvPr>
        </p:nvSpPr>
        <p:spPr>
          <a:xfrm>
            <a:off x="572580" y="1024277"/>
            <a:ext cx="8571420" cy="937949"/>
          </a:xfrm>
        </p:spPr>
        <p:txBody>
          <a:bodyPr/>
          <a:lstStyle/>
          <a:p>
            <a:r>
              <a:rPr lang="en-GB" dirty="0"/>
              <a:t>NBP </a:t>
            </a:r>
            <a:r>
              <a:rPr lang="en-GB" dirty="0" err="1"/>
              <a:t>CoFEE</a:t>
            </a:r>
            <a:r>
              <a:rPr lang="en-GB" dirty="0"/>
              <a:t> conference</a:t>
            </a:r>
            <a:br>
              <a:rPr lang="en-GB" dirty="0"/>
            </a:br>
            <a:r>
              <a:rPr lang="en-GB" dirty="0"/>
              <a:t>Warsaw, 20 October 2023</a:t>
            </a:r>
            <a:endParaRPr lang="en-GB" dirty="0">
              <a:solidFill>
                <a:schemeClr val="tx2"/>
              </a:solidFill>
            </a:endParaRPr>
          </a:p>
        </p:txBody>
      </p:sp>
      <p:pic>
        <p:nvPicPr>
          <p:cNvPr id="10" name="Grafik 5">
            <a:hlinkClick r:id="rId2"/>
            <a:extLst>
              <a:ext uri="{FF2B5EF4-FFF2-40B4-BE49-F238E27FC236}">
                <a16:creationId xmlns:a16="http://schemas.microsoft.com/office/drawing/2014/main" id="{6CBF9C94-4081-4CD5-9854-AD784AD20D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840" y="5262309"/>
            <a:ext cx="372645" cy="372645"/>
          </a:xfrm>
          <a:prstGeom prst="rect">
            <a:avLst/>
          </a:prstGeom>
        </p:spPr>
      </p:pic>
      <p:sp>
        <p:nvSpPr>
          <p:cNvPr id="11" name="Untertitel 14">
            <a:extLst>
              <a:ext uri="{FF2B5EF4-FFF2-40B4-BE49-F238E27FC236}">
                <a16:creationId xmlns:a16="http://schemas.microsoft.com/office/drawing/2014/main" id="{A2896191-998C-4216-A2B6-BE523ED5DC65}"/>
              </a:ext>
            </a:extLst>
          </p:cNvPr>
          <p:cNvSpPr>
            <a:spLocks noGrp="1"/>
          </p:cNvSpPr>
          <p:nvPr>
            <p:ph type="subTitle" sz="quarter" idx="1"/>
          </p:nvPr>
        </p:nvSpPr>
        <p:spPr>
          <a:xfrm>
            <a:off x="576074" y="4678141"/>
            <a:ext cx="7902130" cy="1477970"/>
          </a:xfrm>
        </p:spPr>
        <p:txBody>
          <a:bodyPr/>
          <a:lstStyle/>
          <a:p>
            <a:r>
              <a:rPr lang="en-GB" sz="2400" dirty="0"/>
              <a:t>Mario Holzner</a:t>
            </a:r>
          </a:p>
          <a:p>
            <a:r>
              <a:rPr lang="en-GB" sz="1800" dirty="0"/>
              <a:t>     holzner@wiiw.ac.at</a:t>
            </a:r>
          </a:p>
          <a:p>
            <a:r>
              <a:rPr lang="en-GB" sz="1800" dirty="0"/>
              <a:t>     @MarioHolzner</a:t>
            </a:r>
          </a:p>
        </p:txBody>
      </p:sp>
      <p:pic>
        <p:nvPicPr>
          <p:cNvPr id="12" name="Grafik 7">
            <a:hlinkClick r:id="rId4"/>
            <a:extLst>
              <a:ext uri="{FF2B5EF4-FFF2-40B4-BE49-F238E27FC236}">
                <a16:creationId xmlns:a16="http://schemas.microsoft.com/office/drawing/2014/main" id="{C05EBEF2-E23F-4392-AD9A-BB38DD6B590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9545" r="60556"/>
          <a:stretch/>
        </p:blipFill>
        <p:spPr>
          <a:xfrm>
            <a:off x="610243" y="5733256"/>
            <a:ext cx="335242" cy="372645"/>
          </a:xfrm>
          <a:prstGeom prst="rect">
            <a:avLst/>
          </a:prstGeom>
        </p:spPr>
      </p:pic>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6CF274-03F2-1114-7272-22255B8D417C}"/>
              </a:ext>
            </a:extLst>
          </p:cNvPr>
          <p:cNvSpPr>
            <a:spLocks noGrp="1"/>
          </p:cNvSpPr>
          <p:nvPr>
            <p:ph type="body" sz="quarter" idx="10"/>
          </p:nvPr>
        </p:nvSpPr>
        <p:spPr>
          <a:xfrm>
            <a:off x="155431" y="6053137"/>
            <a:ext cx="7197091" cy="768708"/>
          </a:xfrm>
        </p:spPr>
        <p:txBody>
          <a:bodyPr/>
          <a:lstStyle/>
          <a:p>
            <a:r>
              <a:rPr lang="en-US" dirty="0"/>
              <a:t>Note: Averages over the period of 2015-2022 are </a:t>
            </a:r>
            <a:br>
              <a:rPr lang="en-US" dirty="0"/>
            </a:br>
            <a:r>
              <a:rPr lang="en-US" dirty="0"/>
              <a:t>subject to data availability and might represent shorter time periods in some cases.</a:t>
            </a:r>
            <a:br>
              <a:rPr lang="en-US" dirty="0"/>
            </a:br>
            <a:r>
              <a:rPr lang="en-US" dirty="0"/>
              <a:t>Source: Eurostat, own calculations.</a:t>
            </a:r>
          </a:p>
        </p:txBody>
      </p:sp>
      <p:sp>
        <p:nvSpPr>
          <p:cNvPr id="3" name="Text Placeholder 2">
            <a:extLst>
              <a:ext uri="{FF2B5EF4-FFF2-40B4-BE49-F238E27FC236}">
                <a16:creationId xmlns:a16="http://schemas.microsoft.com/office/drawing/2014/main" id="{AABCD41B-BF4D-6F66-9A9D-50C337008198}"/>
              </a:ext>
            </a:extLst>
          </p:cNvPr>
          <p:cNvSpPr>
            <a:spLocks noGrp="1"/>
          </p:cNvSpPr>
          <p:nvPr>
            <p:ph type="body" sz="quarter" idx="11"/>
          </p:nvPr>
        </p:nvSpPr>
        <p:spPr>
          <a:xfrm>
            <a:off x="512064" y="1705730"/>
            <a:ext cx="8014704" cy="474853"/>
          </a:xfrm>
        </p:spPr>
        <p:txBody>
          <a:bodyPr/>
          <a:lstStyle/>
          <a:p>
            <a:r>
              <a:rPr lang="en-US" dirty="0"/>
              <a:t>Gross Fixed Capital Formation, in % of GDP, average over 2015-2022</a:t>
            </a:r>
          </a:p>
        </p:txBody>
      </p:sp>
      <p:sp>
        <p:nvSpPr>
          <p:cNvPr id="4" name="Title 3">
            <a:extLst>
              <a:ext uri="{FF2B5EF4-FFF2-40B4-BE49-F238E27FC236}">
                <a16:creationId xmlns:a16="http://schemas.microsoft.com/office/drawing/2014/main" id="{FC1C3D55-E3E2-9B83-D5A3-0424B3AAC068}"/>
              </a:ext>
            </a:extLst>
          </p:cNvPr>
          <p:cNvSpPr>
            <a:spLocks noGrp="1"/>
          </p:cNvSpPr>
          <p:nvPr>
            <p:ph type="title"/>
          </p:nvPr>
        </p:nvSpPr>
        <p:spPr>
          <a:xfrm>
            <a:off x="512064" y="804863"/>
            <a:ext cx="7922809" cy="937949"/>
          </a:xfrm>
        </p:spPr>
        <p:txBody>
          <a:bodyPr/>
          <a:lstStyle/>
          <a:p>
            <a:r>
              <a:rPr lang="en-US" b="1" dirty="0"/>
              <a:t>Investment shares in Central Europe are as diverse as in the EU in general</a:t>
            </a:r>
          </a:p>
        </p:txBody>
      </p:sp>
      <p:graphicFrame>
        <p:nvGraphicFramePr>
          <p:cNvPr id="6" name="Chart 5">
            <a:extLst>
              <a:ext uri="{FF2B5EF4-FFF2-40B4-BE49-F238E27FC236}">
                <a16:creationId xmlns:a16="http://schemas.microsoft.com/office/drawing/2014/main" id="{69EAD01D-688E-26C7-167B-997F3C669298}"/>
              </a:ext>
            </a:extLst>
          </p:cNvPr>
          <p:cNvGraphicFramePr>
            <a:graphicFrameLocks/>
          </p:cNvGraphicFramePr>
          <p:nvPr>
            <p:extLst>
              <p:ext uri="{D42A27DB-BD31-4B8C-83A1-F6EECF244321}">
                <p14:modId xmlns:p14="http://schemas.microsoft.com/office/powerpoint/2010/main" val="3991442051"/>
              </p:ext>
            </p:extLst>
          </p:nvPr>
        </p:nvGraphicFramePr>
        <p:xfrm>
          <a:off x="80787" y="2043405"/>
          <a:ext cx="8982425" cy="42920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825526"/>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6CF274-03F2-1114-7272-22255B8D417C}"/>
              </a:ext>
            </a:extLst>
          </p:cNvPr>
          <p:cNvSpPr>
            <a:spLocks noGrp="1"/>
          </p:cNvSpPr>
          <p:nvPr>
            <p:ph type="body" sz="quarter" idx="10"/>
          </p:nvPr>
        </p:nvSpPr>
        <p:spPr>
          <a:xfrm>
            <a:off x="512064" y="5883896"/>
            <a:ext cx="7197091" cy="768708"/>
          </a:xfrm>
        </p:spPr>
        <p:txBody>
          <a:bodyPr/>
          <a:lstStyle/>
          <a:p>
            <a:r>
              <a:rPr lang="en-US" dirty="0"/>
              <a:t>Source: </a:t>
            </a:r>
            <a:r>
              <a:rPr lang="en-US" dirty="0" err="1"/>
              <a:t>wiiw</a:t>
            </a:r>
            <a:r>
              <a:rPr lang="en-US" dirty="0"/>
              <a:t> Annual Database, national statistical offices, own calculations.</a:t>
            </a:r>
          </a:p>
        </p:txBody>
      </p:sp>
      <p:sp>
        <p:nvSpPr>
          <p:cNvPr id="3" name="Text Placeholder 2">
            <a:extLst>
              <a:ext uri="{FF2B5EF4-FFF2-40B4-BE49-F238E27FC236}">
                <a16:creationId xmlns:a16="http://schemas.microsoft.com/office/drawing/2014/main" id="{AABCD41B-BF4D-6F66-9A9D-50C337008198}"/>
              </a:ext>
            </a:extLst>
          </p:cNvPr>
          <p:cNvSpPr>
            <a:spLocks noGrp="1"/>
          </p:cNvSpPr>
          <p:nvPr>
            <p:ph type="body" sz="quarter" idx="11"/>
          </p:nvPr>
        </p:nvSpPr>
        <p:spPr>
          <a:xfrm>
            <a:off x="512064" y="1705730"/>
            <a:ext cx="8014704" cy="474853"/>
          </a:xfrm>
        </p:spPr>
        <p:txBody>
          <a:bodyPr/>
          <a:lstStyle/>
          <a:p>
            <a:r>
              <a:rPr lang="en-US" dirty="0"/>
              <a:t>Gross Fixed Capital Formation, in % of GDP, average over 2015-2022</a:t>
            </a:r>
          </a:p>
        </p:txBody>
      </p:sp>
      <p:sp>
        <p:nvSpPr>
          <p:cNvPr id="4" name="Title 3">
            <a:extLst>
              <a:ext uri="{FF2B5EF4-FFF2-40B4-BE49-F238E27FC236}">
                <a16:creationId xmlns:a16="http://schemas.microsoft.com/office/drawing/2014/main" id="{FC1C3D55-E3E2-9B83-D5A3-0424B3AAC068}"/>
              </a:ext>
            </a:extLst>
          </p:cNvPr>
          <p:cNvSpPr>
            <a:spLocks noGrp="1"/>
          </p:cNvSpPr>
          <p:nvPr>
            <p:ph type="title"/>
          </p:nvPr>
        </p:nvSpPr>
        <p:spPr>
          <a:xfrm>
            <a:off x="512064" y="804863"/>
            <a:ext cx="7922809" cy="937949"/>
          </a:xfrm>
        </p:spPr>
        <p:txBody>
          <a:bodyPr/>
          <a:lstStyle/>
          <a:p>
            <a:r>
              <a:rPr lang="en-US" b="1" dirty="0"/>
              <a:t>Membership in the EU does not seem to make a huge difference…</a:t>
            </a:r>
          </a:p>
        </p:txBody>
      </p:sp>
      <p:graphicFrame>
        <p:nvGraphicFramePr>
          <p:cNvPr id="5" name="Chart 4">
            <a:extLst>
              <a:ext uri="{FF2B5EF4-FFF2-40B4-BE49-F238E27FC236}">
                <a16:creationId xmlns:a16="http://schemas.microsoft.com/office/drawing/2014/main" id="{5484287A-A03C-EDFA-748C-5E7B2690208F}"/>
              </a:ext>
            </a:extLst>
          </p:cNvPr>
          <p:cNvGraphicFramePr>
            <a:graphicFrameLocks/>
          </p:cNvGraphicFramePr>
          <p:nvPr>
            <p:extLst>
              <p:ext uri="{D42A27DB-BD31-4B8C-83A1-F6EECF244321}">
                <p14:modId xmlns:p14="http://schemas.microsoft.com/office/powerpoint/2010/main" val="3892405908"/>
              </p:ext>
            </p:extLst>
          </p:nvPr>
        </p:nvGraphicFramePr>
        <p:xfrm>
          <a:off x="512064" y="2180582"/>
          <a:ext cx="8119872" cy="41362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8131353"/>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6CF274-03F2-1114-7272-22255B8D417C}"/>
              </a:ext>
            </a:extLst>
          </p:cNvPr>
          <p:cNvSpPr>
            <a:spLocks noGrp="1"/>
          </p:cNvSpPr>
          <p:nvPr>
            <p:ph type="body" sz="quarter" idx="10"/>
          </p:nvPr>
        </p:nvSpPr>
        <p:spPr>
          <a:xfrm>
            <a:off x="155431" y="6053137"/>
            <a:ext cx="7215753" cy="768708"/>
          </a:xfrm>
        </p:spPr>
        <p:txBody>
          <a:bodyPr/>
          <a:lstStyle/>
          <a:p>
            <a:r>
              <a:rPr lang="en-US" dirty="0"/>
              <a:t>Note: Averages over the period of 2015-2022 are subject to data availability and might represent shorter time periods in some cases. The groupings reflect NACE categories AB, CDEF, GHIJKLMN, OPQRS. The ranking is related to the overall investment share in % of GDP, with higher values on the left side.</a:t>
            </a:r>
            <a:br>
              <a:rPr lang="en-US" dirty="0"/>
            </a:br>
            <a:r>
              <a:rPr lang="en-US" dirty="0"/>
              <a:t>Source: </a:t>
            </a:r>
            <a:r>
              <a:rPr lang="en-US" dirty="0" err="1"/>
              <a:t>wiiw</a:t>
            </a:r>
            <a:r>
              <a:rPr lang="en-US" dirty="0"/>
              <a:t> Annual Database, national statistical offices, own calculations.</a:t>
            </a:r>
          </a:p>
        </p:txBody>
      </p:sp>
      <p:sp>
        <p:nvSpPr>
          <p:cNvPr id="3" name="Text Placeholder 2">
            <a:extLst>
              <a:ext uri="{FF2B5EF4-FFF2-40B4-BE49-F238E27FC236}">
                <a16:creationId xmlns:a16="http://schemas.microsoft.com/office/drawing/2014/main" id="{AABCD41B-BF4D-6F66-9A9D-50C337008198}"/>
              </a:ext>
            </a:extLst>
          </p:cNvPr>
          <p:cNvSpPr>
            <a:spLocks noGrp="1"/>
          </p:cNvSpPr>
          <p:nvPr>
            <p:ph type="body" sz="quarter" idx="11"/>
          </p:nvPr>
        </p:nvSpPr>
        <p:spPr>
          <a:xfrm>
            <a:off x="512064" y="1315266"/>
            <a:ext cx="8014704" cy="474853"/>
          </a:xfrm>
        </p:spPr>
        <p:txBody>
          <a:bodyPr/>
          <a:lstStyle/>
          <a:p>
            <a:r>
              <a:rPr lang="en-US" dirty="0"/>
              <a:t>Gross Fixed Capital Formation, by NACE categories, in % of total, 2015-2022</a:t>
            </a:r>
          </a:p>
        </p:txBody>
      </p:sp>
      <p:sp>
        <p:nvSpPr>
          <p:cNvPr id="4" name="Title 3">
            <a:extLst>
              <a:ext uri="{FF2B5EF4-FFF2-40B4-BE49-F238E27FC236}">
                <a16:creationId xmlns:a16="http://schemas.microsoft.com/office/drawing/2014/main" id="{FC1C3D55-E3E2-9B83-D5A3-0424B3AAC068}"/>
              </a:ext>
            </a:extLst>
          </p:cNvPr>
          <p:cNvSpPr>
            <a:spLocks noGrp="1"/>
          </p:cNvSpPr>
          <p:nvPr>
            <p:ph type="title"/>
          </p:nvPr>
        </p:nvSpPr>
        <p:spPr>
          <a:xfrm>
            <a:off x="0" y="804863"/>
            <a:ext cx="9144000" cy="937949"/>
          </a:xfrm>
        </p:spPr>
        <p:txBody>
          <a:bodyPr/>
          <a:lstStyle/>
          <a:p>
            <a:r>
              <a:rPr lang="en-US" b="1" dirty="0"/>
              <a:t>… but somewhat higher shares in private services investment</a:t>
            </a:r>
          </a:p>
        </p:txBody>
      </p:sp>
      <p:graphicFrame>
        <p:nvGraphicFramePr>
          <p:cNvPr id="5" name="Chart 4">
            <a:extLst>
              <a:ext uri="{FF2B5EF4-FFF2-40B4-BE49-F238E27FC236}">
                <a16:creationId xmlns:a16="http://schemas.microsoft.com/office/drawing/2014/main" id="{46D87EC3-07C4-4231-0825-FAB7DAC6674C}"/>
              </a:ext>
            </a:extLst>
          </p:cNvPr>
          <p:cNvGraphicFramePr>
            <a:graphicFrameLocks/>
          </p:cNvGraphicFramePr>
          <p:nvPr>
            <p:extLst>
              <p:ext uri="{D42A27DB-BD31-4B8C-83A1-F6EECF244321}">
                <p14:modId xmlns:p14="http://schemas.microsoft.com/office/powerpoint/2010/main" val="3490088738"/>
              </p:ext>
            </p:extLst>
          </p:nvPr>
        </p:nvGraphicFramePr>
        <p:xfrm>
          <a:off x="209659" y="1724805"/>
          <a:ext cx="8724682" cy="4134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0682243"/>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6CF274-03F2-1114-7272-22255B8D417C}"/>
              </a:ext>
            </a:extLst>
          </p:cNvPr>
          <p:cNvSpPr>
            <a:spLocks noGrp="1"/>
          </p:cNvSpPr>
          <p:nvPr>
            <p:ph type="body" sz="quarter" idx="10"/>
          </p:nvPr>
        </p:nvSpPr>
        <p:spPr>
          <a:xfrm>
            <a:off x="155431" y="6053137"/>
            <a:ext cx="5386953" cy="768708"/>
          </a:xfrm>
        </p:spPr>
        <p:txBody>
          <a:bodyPr/>
          <a:lstStyle/>
          <a:p>
            <a:r>
              <a:rPr lang="en-US" dirty="0"/>
              <a:t>Note: The ranking is related to the overall investment share in % of GDP, with higher values on the left side.</a:t>
            </a:r>
            <a:br>
              <a:rPr lang="en-US" dirty="0"/>
            </a:br>
            <a:r>
              <a:rPr lang="en-US" dirty="0"/>
              <a:t>Source: </a:t>
            </a:r>
            <a:r>
              <a:rPr lang="en-US" dirty="0" err="1"/>
              <a:t>wiiw</a:t>
            </a:r>
            <a:r>
              <a:rPr lang="en-US" dirty="0"/>
              <a:t> Annual Database, national statistical offices, own calculations.</a:t>
            </a:r>
          </a:p>
        </p:txBody>
      </p:sp>
      <p:sp>
        <p:nvSpPr>
          <p:cNvPr id="3" name="Text Placeholder 2">
            <a:extLst>
              <a:ext uri="{FF2B5EF4-FFF2-40B4-BE49-F238E27FC236}">
                <a16:creationId xmlns:a16="http://schemas.microsoft.com/office/drawing/2014/main" id="{AABCD41B-BF4D-6F66-9A9D-50C337008198}"/>
              </a:ext>
            </a:extLst>
          </p:cNvPr>
          <p:cNvSpPr>
            <a:spLocks noGrp="1"/>
          </p:cNvSpPr>
          <p:nvPr>
            <p:ph type="body" sz="quarter" idx="11"/>
          </p:nvPr>
        </p:nvSpPr>
        <p:spPr>
          <a:xfrm>
            <a:off x="512064" y="1315266"/>
            <a:ext cx="8014704" cy="474853"/>
          </a:xfrm>
        </p:spPr>
        <p:txBody>
          <a:bodyPr/>
          <a:lstStyle/>
          <a:p>
            <a:r>
              <a:rPr lang="en-US" dirty="0"/>
              <a:t>FDI inflows, in % of GFCF, average over 2015-2022</a:t>
            </a:r>
          </a:p>
        </p:txBody>
      </p:sp>
      <p:sp>
        <p:nvSpPr>
          <p:cNvPr id="4" name="Title 3">
            <a:extLst>
              <a:ext uri="{FF2B5EF4-FFF2-40B4-BE49-F238E27FC236}">
                <a16:creationId xmlns:a16="http://schemas.microsoft.com/office/drawing/2014/main" id="{FC1C3D55-E3E2-9B83-D5A3-0424B3AAC068}"/>
              </a:ext>
            </a:extLst>
          </p:cNvPr>
          <p:cNvSpPr>
            <a:spLocks noGrp="1"/>
          </p:cNvSpPr>
          <p:nvPr>
            <p:ph type="title"/>
          </p:nvPr>
        </p:nvSpPr>
        <p:spPr>
          <a:xfrm>
            <a:off x="512064" y="804863"/>
            <a:ext cx="8566622" cy="494751"/>
          </a:xfrm>
        </p:spPr>
        <p:txBody>
          <a:bodyPr/>
          <a:lstStyle/>
          <a:p>
            <a:r>
              <a:rPr lang="en-US" b="1" dirty="0"/>
              <a:t>… not necessarily driven by differences in FDI intensity</a:t>
            </a:r>
          </a:p>
        </p:txBody>
      </p:sp>
      <p:graphicFrame>
        <p:nvGraphicFramePr>
          <p:cNvPr id="5" name="Chart 4">
            <a:extLst>
              <a:ext uri="{FF2B5EF4-FFF2-40B4-BE49-F238E27FC236}">
                <a16:creationId xmlns:a16="http://schemas.microsoft.com/office/drawing/2014/main" id="{7D7D8D43-8133-5B1D-AF59-9AF7DF58D375}"/>
              </a:ext>
            </a:extLst>
          </p:cNvPr>
          <p:cNvGraphicFramePr>
            <a:graphicFrameLocks/>
          </p:cNvGraphicFramePr>
          <p:nvPr>
            <p:extLst>
              <p:ext uri="{D42A27DB-BD31-4B8C-83A1-F6EECF244321}">
                <p14:modId xmlns:p14="http://schemas.microsoft.com/office/powerpoint/2010/main" val="2635557368"/>
              </p:ext>
            </p:extLst>
          </p:nvPr>
        </p:nvGraphicFramePr>
        <p:xfrm>
          <a:off x="307910" y="1765906"/>
          <a:ext cx="8324026" cy="4354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9821528"/>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6CF274-03F2-1114-7272-22255B8D417C}"/>
              </a:ext>
            </a:extLst>
          </p:cNvPr>
          <p:cNvSpPr>
            <a:spLocks noGrp="1"/>
          </p:cNvSpPr>
          <p:nvPr>
            <p:ph type="body" sz="quarter" idx="10"/>
          </p:nvPr>
        </p:nvSpPr>
        <p:spPr>
          <a:xfrm>
            <a:off x="155431" y="6053137"/>
            <a:ext cx="7215753" cy="768708"/>
          </a:xfrm>
        </p:spPr>
        <p:txBody>
          <a:bodyPr/>
          <a:lstStyle/>
          <a:p>
            <a:r>
              <a:rPr lang="en-US" dirty="0"/>
              <a:t>Note: Averages over the period of 2015-2022 are subject to data availability and might represent shorter time periods in some cases. The groupings reflect type 11, 12 &amp; 4, 2w, 5. The ranking is related to the overall investment share in % of GDP, with higher values on the left side.</a:t>
            </a:r>
            <a:br>
              <a:rPr lang="en-US" dirty="0"/>
            </a:br>
            <a:r>
              <a:rPr lang="en-US" dirty="0"/>
              <a:t>Source: </a:t>
            </a:r>
            <a:r>
              <a:rPr lang="en-US" dirty="0" err="1"/>
              <a:t>wiiw</a:t>
            </a:r>
            <a:r>
              <a:rPr lang="en-US" dirty="0"/>
              <a:t> Annual Database, national statistical offices, own calculations.</a:t>
            </a:r>
          </a:p>
        </p:txBody>
      </p:sp>
      <p:sp>
        <p:nvSpPr>
          <p:cNvPr id="3" name="Text Placeholder 2">
            <a:extLst>
              <a:ext uri="{FF2B5EF4-FFF2-40B4-BE49-F238E27FC236}">
                <a16:creationId xmlns:a16="http://schemas.microsoft.com/office/drawing/2014/main" id="{AABCD41B-BF4D-6F66-9A9D-50C337008198}"/>
              </a:ext>
            </a:extLst>
          </p:cNvPr>
          <p:cNvSpPr>
            <a:spLocks noGrp="1"/>
          </p:cNvSpPr>
          <p:nvPr>
            <p:ph type="body" sz="quarter" idx="11"/>
          </p:nvPr>
        </p:nvSpPr>
        <p:spPr>
          <a:xfrm>
            <a:off x="512064" y="1315266"/>
            <a:ext cx="8014704" cy="474853"/>
          </a:xfrm>
        </p:spPr>
        <p:txBody>
          <a:bodyPr/>
          <a:lstStyle/>
          <a:p>
            <a:r>
              <a:rPr lang="en-US" dirty="0"/>
              <a:t>Gross Fixed Capital Formation, by type, in % of total, 2015-2022</a:t>
            </a:r>
          </a:p>
        </p:txBody>
      </p:sp>
      <p:sp>
        <p:nvSpPr>
          <p:cNvPr id="4" name="Title 3">
            <a:extLst>
              <a:ext uri="{FF2B5EF4-FFF2-40B4-BE49-F238E27FC236}">
                <a16:creationId xmlns:a16="http://schemas.microsoft.com/office/drawing/2014/main" id="{FC1C3D55-E3E2-9B83-D5A3-0424B3AAC068}"/>
              </a:ext>
            </a:extLst>
          </p:cNvPr>
          <p:cNvSpPr>
            <a:spLocks noGrp="1"/>
          </p:cNvSpPr>
          <p:nvPr>
            <p:ph type="title"/>
          </p:nvPr>
        </p:nvSpPr>
        <p:spPr>
          <a:xfrm>
            <a:off x="74645" y="804863"/>
            <a:ext cx="9069355" cy="494751"/>
          </a:xfrm>
        </p:spPr>
        <p:txBody>
          <a:bodyPr/>
          <a:lstStyle/>
          <a:p>
            <a:r>
              <a:rPr lang="en-US" b="1" dirty="0"/>
              <a:t>… implying less machinery investment but more dwellings</a:t>
            </a:r>
          </a:p>
        </p:txBody>
      </p:sp>
      <p:graphicFrame>
        <p:nvGraphicFramePr>
          <p:cNvPr id="6" name="Chart 5">
            <a:extLst>
              <a:ext uri="{FF2B5EF4-FFF2-40B4-BE49-F238E27FC236}">
                <a16:creationId xmlns:a16="http://schemas.microsoft.com/office/drawing/2014/main" id="{B528157B-162A-4E14-682E-CAC6540B55FF}"/>
              </a:ext>
            </a:extLst>
          </p:cNvPr>
          <p:cNvGraphicFramePr>
            <a:graphicFrameLocks/>
          </p:cNvGraphicFramePr>
          <p:nvPr>
            <p:extLst>
              <p:ext uri="{D42A27DB-BD31-4B8C-83A1-F6EECF244321}">
                <p14:modId xmlns:p14="http://schemas.microsoft.com/office/powerpoint/2010/main" val="654110225"/>
              </p:ext>
            </p:extLst>
          </p:nvPr>
        </p:nvGraphicFramePr>
        <p:xfrm>
          <a:off x="419878" y="1790119"/>
          <a:ext cx="8212058" cy="40508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0356430"/>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2064" y="742389"/>
            <a:ext cx="8236400" cy="937949"/>
          </a:xfrm>
        </p:spPr>
        <p:txBody>
          <a:bodyPr/>
          <a:lstStyle/>
          <a:p>
            <a:r>
              <a:rPr lang="en-GB" b="1" dirty="0"/>
              <a:t>How to attract young families and accumulate human capital necessary for the digital revolution?</a:t>
            </a:r>
            <a:endParaRPr lang="en-US" b="1" dirty="0"/>
          </a:p>
        </p:txBody>
      </p:sp>
      <p:sp>
        <p:nvSpPr>
          <p:cNvPr id="6" name="Textplatzhalter 2"/>
          <p:cNvSpPr txBox="1">
            <a:spLocks/>
          </p:cNvSpPr>
          <p:nvPr/>
        </p:nvSpPr>
        <p:spPr bwMode="auto">
          <a:xfrm>
            <a:off x="512064" y="1680338"/>
            <a:ext cx="8014704" cy="474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50000"/>
              </a:spcBef>
              <a:spcAft>
                <a:spcPct val="0"/>
              </a:spcAft>
              <a:buClr>
                <a:srgbClr val="F8CA1B"/>
              </a:buClr>
              <a:buSzPct val="120000"/>
              <a:buFontTx/>
              <a:buNone/>
              <a:tabLst>
                <a:tab pos="1046163" algn="l"/>
              </a:tabLst>
              <a:defRPr kumimoji="1" sz="1800">
                <a:solidFill>
                  <a:srgbClr val="000000"/>
                </a:solidFill>
                <a:latin typeface="+mn-lt"/>
                <a:ea typeface="+mn-ea"/>
                <a:cs typeface="+mn-cs"/>
              </a:defRPr>
            </a:lvl1pPr>
            <a:lvl2pPr marL="742950" indent="-285750" algn="l" rtl="0" eaLnBrk="1" fontAlgn="base" hangingPunct="1">
              <a:lnSpc>
                <a:spcPct val="110000"/>
              </a:lnSpc>
              <a:spcBef>
                <a:spcPct val="20000"/>
              </a:spcBef>
              <a:spcAft>
                <a:spcPct val="0"/>
              </a:spcAft>
              <a:buClr>
                <a:srgbClr val="FFA700"/>
              </a:buClr>
              <a:buChar char="-"/>
              <a:tabLst>
                <a:tab pos="1046163" algn="l"/>
              </a:tabLst>
              <a:defRPr kumimoji="1" sz="2400">
                <a:solidFill>
                  <a:srgbClr val="000000"/>
                </a:solidFill>
                <a:latin typeface="+mn-lt"/>
              </a:defRPr>
            </a:lvl2pPr>
            <a:lvl3pPr marL="116205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3pPr>
            <a:lvl4pPr marL="1600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4pPr>
            <a:lvl5pPr marL="20574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5pPr>
            <a:lvl6pPr marL="25146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6pPr>
            <a:lvl7pPr marL="29718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7pPr>
            <a:lvl8pPr marL="34290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8pPr>
            <a:lvl9pPr marL="3886200" indent="-228600" algn="l" rtl="0" eaLnBrk="1" fontAlgn="base" hangingPunct="1">
              <a:spcBef>
                <a:spcPct val="20000"/>
              </a:spcBef>
              <a:spcAft>
                <a:spcPct val="0"/>
              </a:spcAft>
              <a:buClr>
                <a:schemeClr val="accent2"/>
              </a:buClr>
              <a:buFont typeface="Wingdings" pitchFamily="2" charset="2"/>
              <a:tabLst>
                <a:tab pos="1046163" algn="l"/>
              </a:tabLst>
              <a:defRPr kumimoji="1" sz="2000">
                <a:solidFill>
                  <a:srgbClr val="000000"/>
                </a:solidFill>
                <a:latin typeface="+mn-lt"/>
              </a:defRPr>
            </a:lvl9pPr>
          </a:lstStyle>
          <a:p>
            <a:r>
              <a:rPr lang="en-GB" kern="0" dirty="0"/>
              <a:t>UN population projections, % change between 2015 and 2045</a:t>
            </a:r>
          </a:p>
        </p:txBody>
      </p:sp>
      <p:pic>
        <p:nvPicPr>
          <p:cNvPr id="5" name="Picture 4" descr="A person carrying a suitcase and a house&#10;&#10;Description automatically generated">
            <a:extLst>
              <a:ext uri="{FF2B5EF4-FFF2-40B4-BE49-F238E27FC236}">
                <a16:creationId xmlns:a16="http://schemas.microsoft.com/office/drawing/2014/main" id="{D3A353DC-6E84-ECFF-967B-E461B630F5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36324"/>
            <a:ext cx="9144000" cy="4574116"/>
          </a:xfrm>
          <a:prstGeom prst="rect">
            <a:avLst/>
          </a:prstGeom>
        </p:spPr>
      </p:pic>
      <p:sp>
        <p:nvSpPr>
          <p:cNvPr id="9" name="Text Placeholder 8">
            <a:extLst>
              <a:ext uri="{FF2B5EF4-FFF2-40B4-BE49-F238E27FC236}">
                <a16:creationId xmlns:a16="http://schemas.microsoft.com/office/drawing/2014/main" id="{C7E1394F-7963-C1C2-8750-43AE07FDCEEA}"/>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983309467"/>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4705" y="904842"/>
            <a:ext cx="8046720" cy="494751"/>
          </a:xfrm>
          <a:noFill/>
        </p:spPr>
        <p:txBody>
          <a:bodyPr/>
          <a:lstStyle/>
          <a:p>
            <a:r>
              <a:rPr lang="en-GB" b="1" dirty="0"/>
              <a:t>Conclusions</a:t>
            </a:r>
          </a:p>
        </p:txBody>
      </p:sp>
      <p:sp>
        <p:nvSpPr>
          <p:cNvPr id="5" name="Text Placeholder 4">
            <a:extLst>
              <a:ext uri="{FF2B5EF4-FFF2-40B4-BE49-F238E27FC236}">
                <a16:creationId xmlns:a16="http://schemas.microsoft.com/office/drawing/2014/main" id="{E7FB7020-027A-47EF-B979-E12E2A8E51B4}"/>
              </a:ext>
            </a:extLst>
          </p:cNvPr>
          <p:cNvSpPr>
            <a:spLocks noGrp="1"/>
          </p:cNvSpPr>
          <p:nvPr>
            <p:ph type="body" sz="quarter" idx="11"/>
          </p:nvPr>
        </p:nvSpPr>
        <p:spPr>
          <a:xfrm>
            <a:off x="111968" y="1399593"/>
            <a:ext cx="8882742" cy="5178490"/>
          </a:xfrm>
        </p:spPr>
        <p:txBody>
          <a:bodyPr/>
          <a:lstStyle/>
          <a:p>
            <a:pPr marL="285750" indent="-285750">
              <a:lnSpc>
                <a:spcPct val="150000"/>
              </a:lnSpc>
              <a:buFont typeface="Arial" panose="020B0604020202020204" pitchFamily="34" charset="0"/>
              <a:buChar char="•"/>
            </a:pPr>
            <a:r>
              <a:rPr lang="en-GB" sz="2000" dirty="0"/>
              <a:t>Diverse levels of investment shares in Central Europe</a:t>
            </a:r>
          </a:p>
          <a:p>
            <a:pPr marL="285750" indent="-285750">
              <a:lnSpc>
                <a:spcPct val="150000"/>
              </a:lnSpc>
              <a:buFont typeface="Arial" panose="020B0604020202020204" pitchFamily="34" charset="0"/>
              <a:buChar char="•"/>
            </a:pPr>
            <a:r>
              <a:rPr lang="en-GB" sz="2000" dirty="0"/>
              <a:t>EU membership does not seem to make a difference</a:t>
            </a:r>
          </a:p>
          <a:p>
            <a:pPr marL="285750" indent="-285750">
              <a:lnSpc>
                <a:spcPct val="150000"/>
              </a:lnSpc>
              <a:buFont typeface="Arial" panose="020B0604020202020204" pitchFamily="34" charset="0"/>
              <a:buChar char="•"/>
            </a:pPr>
            <a:r>
              <a:rPr lang="en-GB" sz="2000" dirty="0"/>
              <a:t>More overall investment comes with higher shares in (private) services investment</a:t>
            </a:r>
          </a:p>
          <a:p>
            <a:pPr marL="285750" indent="-285750">
              <a:lnSpc>
                <a:spcPct val="150000"/>
              </a:lnSpc>
              <a:buFont typeface="Arial" panose="020B0604020202020204" pitchFamily="34" charset="0"/>
              <a:buChar char="•"/>
            </a:pPr>
            <a:r>
              <a:rPr lang="en-GB" sz="2000" dirty="0"/>
              <a:t>This development is not driven by FDI inflows – domestic factors important</a:t>
            </a:r>
          </a:p>
          <a:p>
            <a:pPr marL="285750" indent="-285750">
              <a:lnSpc>
                <a:spcPct val="150000"/>
              </a:lnSpc>
              <a:buFont typeface="Arial" panose="020B0604020202020204" pitchFamily="34" charset="0"/>
              <a:buChar char="•"/>
            </a:pPr>
            <a:r>
              <a:rPr lang="en-GB" sz="2000" dirty="0"/>
              <a:t>Consequently, higher investment shares correlate with less investment in machinery but more investment in dwellings</a:t>
            </a:r>
          </a:p>
          <a:p>
            <a:pPr marL="285750" indent="-285750">
              <a:lnSpc>
                <a:spcPct val="150000"/>
              </a:lnSpc>
              <a:buFont typeface="Arial" panose="020B0604020202020204" pitchFamily="34" charset="0"/>
              <a:buChar char="•"/>
            </a:pPr>
            <a:r>
              <a:rPr lang="en-GB" sz="2000" dirty="0"/>
              <a:t>Providing (public) housing for young families is not only an issue of social security but related to human capital accumulation for the digital revolution</a:t>
            </a:r>
          </a:p>
          <a:p>
            <a:pPr marL="285750" indent="-285750">
              <a:lnSpc>
                <a:spcPct val="150000"/>
              </a:lnSpc>
              <a:buFont typeface="Arial" panose="020B0604020202020204" pitchFamily="34" charset="0"/>
              <a:buChar char="•"/>
            </a:pPr>
            <a:endParaRPr lang="en-GB" sz="2000" dirty="0"/>
          </a:p>
          <a:p>
            <a:pPr marL="285750" indent="-285750">
              <a:lnSpc>
                <a:spcPct val="150000"/>
              </a:lnSpc>
              <a:buFont typeface="Arial" panose="020B0604020202020204" pitchFamily="34" charset="0"/>
              <a:buChar char="•"/>
            </a:pPr>
            <a:endParaRPr lang="en-GB" sz="2000" dirty="0"/>
          </a:p>
          <a:p>
            <a:pPr marL="285750" indent="-285750">
              <a:lnSpc>
                <a:spcPct val="150000"/>
              </a:lnSpc>
              <a:buFont typeface="Arial" panose="020B0604020202020204" pitchFamily="34" charset="0"/>
              <a:buChar char="•"/>
            </a:pPr>
            <a:endParaRPr lang="en-GB" sz="2000" dirty="0"/>
          </a:p>
        </p:txBody>
      </p:sp>
    </p:spTree>
    <p:extLst>
      <p:ext uri="{BB962C8B-B14F-4D97-AF65-F5344CB8AC3E}">
        <p14:creationId xmlns:p14="http://schemas.microsoft.com/office/powerpoint/2010/main" val="1027044978"/>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5"/>
          <p:cNvSpPr txBox="1">
            <a:spLocks/>
          </p:cNvSpPr>
          <p:nvPr/>
        </p:nvSpPr>
        <p:spPr bwMode="auto">
          <a:xfrm>
            <a:off x="709684" y="2498166"/>
            <a:ext cx="7805666" cy="4284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l" rtl="0" eaLnBrk="1" fontAlgn="base" hangingPunct="1">
              <a:lnSpc>
                <a:spcPct val="120000"/>
              </a:lnSpc>
              <a:spcBef>
                <a:spcPct val="0"/>
              </a:spcBef>
              <a:spcAft>
                <a:spcPct val="0"/>
              </a:spcAft>
              <a:defRPr sz="2800">
                <a:solidFill>
                  <a:schemeClr val="tx1"/>
                </a:solidFill>
                <a:latin typeface="+mj-lt"/>
                <a:ea typeface="+mj-ea"/>
                <a:cs typeface="+mj-cs"/>
              </a:defRPr>
            </a:lvl1pPr>
            <a:lvl2pPr algn="l" rtl="0" eaLnBrk="1" fontAlgn="base" hangingPunct="1">
              <a:lnSpc>
                <a:spcPct val="120000"/>
              </a:lnSpc>
              <a:spcBef>
                <a:spcPct val="0"/>
              </a:spcBef>
              <a:spcAft>
                <a:spcPct val="0"/>
              </a:spcAft>
              <a:defRPr sz="3200">
                <a:solidFill>
                  <a:srgbClr val="000000"/>
                </a:solidFill>
                <a:latin typeface="Arial" charset="0"/>
              </a:defRPr>
            </a:lvl2pPr>
            <a:lvl3pPr algn="l" rtl="0" eaLnBrk="1" fontAlgn="base" hangingPunct="1">
              <a:lnSpc>
                <a:spcPct val="120000"/>
              </a:lnSpc>
              <a:spcBef>
                <a:spcPct val="0"/>
              </a:spcBef>
              <a:spcAft>
                <a:spcPct val="0"/>
              </a:spcAft>
              <a:defRPr sz="3200">
                <a:solidFill>
                  <a:srgbClr val="000000"/>
                </a:solidFill>
                <a:latin typeface="Arial" charset="0"/>
              </a:defRPr>
            </a:lvl3pPr>
            <a:lvl4pPr algn="l" rtl="0" eaLnBrk="1" fontAlgn="base" hangingPunct="1">
              <a:lnSpc>
                <a:spcPct val="120000"/>
              </a:lnSpc>
              <a:spcBef>
                <a:spcPct val="0"/>
              </a:spcBef>
              <a:spcAft>
                <a:spcPct val="0"/>
              </a:spcAft>
              <a:defRPr sz="3200">
                <a:solidFill>
                  <a:srgbClr val="000000"/>
                </a:solidFill>
                <a:latin typeface="Arial" charset="0"/>
              </a:defRPr>
            </a:lvl4pPr>
            <a:lvl5pPr algn="l" rtl="0" eaLnBrk="1" fontAlgn="base" hangingPunct="1">
              <a:lnSpc>
                <a:spcPct val="120000"/>
              </a:lnSpc>
              <a:spcBef>
                <a:spcPct val="0"/>
              </a:spcBef>
              <a:spcAft>
                <a:spcPct val="0"/>
              </a:spcAft>
              <a:defRPr sz="3200">
                <a:solidFill>
                  <a:srgbClr val="000000"/>
                </a:solidFill>
                <a:latin typeface="Arial" charset="0"/>
              </a:defRPr>
            </a:lvl5pPr>
            <a:lvl6pPr marL="457200" algn="l" rtl="0" eaLnBrk="1" fontAlgn="base" hangingPunct="1">
              <a:lnSpc>
                <a:spcPct val="120000"/>
              </a:lnSpc>
              <a:spcBef>
                <a:spcPct val="0"/>
              </a:spcBef>
              <a:spcAft>
                <a:spcPct val="0"/>
              </a:spcAft>
              <a:defRPr sz="3200">
                <a:solidFill>
                  <a:srgbClr val="000000"/>
                </a:solidFill>
                <a:latin typeface="Arial" charset="0"/>
              </a:defRPr>
            </a:lvl6pPr>
            <a:lvl7pPr marL="914400" algn="l" rtl="0" eaLnBrk="1" fontAlgn="base" hangingPunct="1">
              <a:lnSpc>
                <a:spcPct val="120000"/>
              </a:lnSpc>
              <a:spcBef>
                <a:spcPct val="0"/>
              </a:spcBef>
              <a:spcAft>
                <a:spcPct val="0"/>
              </a:spcAft>
              <a:defRPr sz="3200">
                <a:solidFill>
                  <a:srgbClr val="000000"/>
                </a:solidFill>
                <a:latin typeface="Arial" charset="0"/>
              </a:defRPr>
            </a:lvl7pPr>
            <a:lvl8pPr marL="1371600" algn="l" rtl="0" eaLnBrk="1" fontAlgn="base" hangingPunct="1">
              <a:lnSpc>
                <a:spcPct val="120000"/>
              </a:lnSpc>
              <a:spcBef>
                <a:spcPct val="0"/>
              </a:spcBef>
              <a:spcAft>
                <a:spcPct val="0"/>
              </a:spcAft>
              <a:defRPr sz="3200">
                <a:solidFill>
                  <a:srgbClr val="000000"/>
                </a:solidFill>
                <a:latin typeface="Arial" charset="0"/>
              </a:defRPr>
            </a:lvl8pPr>
            <a:lvl9pPr marL="1828800" algn="l" rtl="0" eaLnBrk="1" fontAlgn="base" hangingPunct="1">
              <a:lnSpc>
                <a:spcPct val="120000"/>
              </a:lnSpc>
              <a:spcBef>
                <a:spcPct val="0"/>
              </a:spcBef>
              <a:spcAft>
                <a:spcPct val="0"/>
              </a:spcAft>
              <a:defRPr sz="3200">
                <a:solidFill>
                  <a:srgbClr val="000000"/>
                </a:solidFill>
                <a:latin typeface="Arial" charset="0"/>
              </a:defRPr>
            </a:lvl9pPr>
          </a:lstStyle>
          <a:p>
            <a:r>
              <a:rPr lang="en-GB" sz="3000" dirty="0"/>
              <a:t>Thank you for your attention!</a:t>
            </a:r>
          </a:p>
          <a:p>
            <a:endParaRPr lang="en-GB" sz="2400" b="1" dirty="0"/>
          </a:p>
          <a:p>
            <a:r>
              <a:rPr lang="en-GB" sz="2400" dirty="0"/>
              <a:t>Follow us:</a:t>
            </a:r>
          </a:p>
          <a:p>
            <a:r>
              <a:rPr lang="en-GB" sz="2400" dirty="0"/>
              <a:t>www.wiiw.ac.at</a:t>
            </a:r>
            <a:br>
              <a:rPr lang="en-GB" sz="2400" dirty="0"/>
            </a:br>
            <a:endParaRPr lang="en-GB" sz="2400" dirty="0"/>
          </a:p>
          <a:p>
            <a:endParaRPr lang="en-GB" sz="2400" dirty="0"/>
          </a:p>
          <a:p>
            <a:endParaRPr lang="en-GB" sz="2400" b="1" dirty="0"/>
          </a:p>
          <a:p>
            <a:endParaRPr lang="en-GB" sz="2400" b="1" dirty="0"/>
          </a:p>
          <a:p>
            <a:endParaRPr lang="en-GB" sz="2400" b="1" dirty="0"/>
          </a:p>
        </p:txBody>
      </p:sp>
      <p:pic>
        <p:nvPicPr>
          <p:cNvPr id="3" name="Grafik 2">
            <a:hlinkClick r:id="rId2"/>
          </p:cNvPr>
          <p:cNvPicPr>
            <a:picLocks noChangeAspect="1"/>
          </p:cNvPicPr>
          <p:nvPr/>
        </p:nvPicPr>
        <p:blipFill rotWithShape="1">
          <a:blip r:embed="rId3" cstate="print">
            <a:extLst>
              <a:ext uri="{28A0092B-C50C-407E-A947-70E740481C1C}">
                <a14:useLocalDpi xmlns:a14="http://schemas.microsoft.com/office/drawing/2010/main" val="0"/>
              </a:ext>
            </a:extLst>
          </a:blip>
          <a:srcRect r="80354"/>
          <a:stretch/>
        </p:blipFill>
        <p:spPr>
          <a:xfrm>
            <a:off x="1929229" y="4473896"/>
            <a:ext cx="445480" cy="501558"/>
          </a:xfrm>
          <a:prstGeom prst="rect">
            <a:avLst/>
          </a:prstGeom>
        </p:spPr>
      </p:pic>
      <p:pic>
        <p:nvPicPr>
          <p:cNvPr id="7" name="Grafik 6">
            <a:hlinkClick r:id="rId4"/>
          </p:cNvPr>
          <p:cNvPicPr>
            <a:picLocks noChangeAspect="1"/>
          </p:cNvPicPr>
          <p:nvPr/>
        </p:nvPicPr>
        <p:blipFill rotWithShape="1">
          <a:blip r:embed="rId5" cstate="print">
            <a:extLst>
              <a:ext uri="{28A0092B-C50C-407E-A947-70E740481C1C}">
                <a14:useLocalDpi xmlns:a14="http://schemas.microsoft.com/office/drawing/2010/main" val="0"/>
              </a:ext>
            </a:extLst>
          </a:blip>
          <a:srcRect l="19545" r="60556"/>
          <a:stretch/>
        </p:blipFill>
        <p:spPr>
          <a:xfrm>
            <a:off x="2453804" y="4473896"/>
            <a:ext cx="446010" cy="495771"/>
          </a:xfrm>
          <a:prstGeom prst="rect">
            <a:avLst/>
          </a:prstGeom>
        </p:spPr>
      </p:pic>
      <p:pic>
        <p:nvPicPr>
          <p:cNvPr id="9" name="Grafik 8">
            <a:hlinkClick r:id="rId6"/>
          </p:cNvPr>
          <p:cNvPicPr>
            <a:picLocks noChangeAspect="1"/>
          </p:cNvPicPr>
          <p:nvPr/>
        </p:nvPicPr>
        <p:blipFill rotWithShape="1">
          <a:blip r:embed="rId7" cstate="print">
            <a:extLst>
              <a:ext uri="{28A0092B-C50C-407E-A947-70E740481C1C}">
                <a14:useLocalDpi xmlns:a14="http://schemas.microsoft.com/office/drawing/2010/main" val="0"/>
              </a:ext>
            </a:extLst>
          </a:blip>
          <a:srcRect l="79898"/>
          <a:stretch/>
        </p:blipFill>
        <p:spPr>
          <a:xfrm>
            <a:off x="1368174" y="4473896"/>
            <a:ext cx="454664" cy="500300"/>
          </a:xfrm>
          <a:prstGeom prst="rect">
            <a:avLst/>
          </a:prstGeom>
        </p:spPr>
      </p:pic>
      <p:pic>
        <p:nvPicPr>
          <p:cNvPr id="10" name="Grafik 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6075" y="4473896"/>
            <a:ext cx="500300" cy="500300"/>
          </a:xfrm>
          <a:prstGeom prst="rect">
            <a:avLst/>
          </a:prstGeom>
        </p:spPr>
      </p:pic>
    </p:spTree>
    <p:extLst>
      <p:ext uri="{BB962C8B-B14F-4D97-AF65-F5344CB8AC3E}">
        <p14:creationId xmlns:p14="http://schemas.microsoft.com/office/powerpoint/2010/main" val="2630193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wiiw_vorlage">
  <a:themeElements>
    <a:clrScheme name="wiiw farbdesign_neu ordnung">
      <a:dk1>
        <a:srgbClr val="000000"/>
      </a:dk1>
      <a:lt1>
        <a:sysClr val="window" lastClr="FFFFFF"/>
      </a:lt1>
      <a:dk2>
        <a:srgbClr val="000000"/>
      </a:dk2>
      <a:lt2>
        <a:srgbClr val="FFFFFF"/>
      </a:lt2>
      <a:accent1>
        <a:srgbClr val="86868A"/>
      </a:accent1>
      <a:accent2>
        <a:srgbClr val="D48600"/>
      </a:accent2>
      <a:accent3>
        <a:srgbClr val="004872"/>
      </a:accent3>
      <a:accent4>
        <a:srgbClr val="E9EAEB"/>
      </a:accent4>
      <a:accent5>
        <a:srgbClr val="B7B9BC"/>
      </a:accent5>
      <a:accent6>
        <a:srgbClr val="D48600"/>
      </a:accent6>
      <a:hlink>
        <a:srgbClr val="004872"/>
      </a:hlink>
      <a:folHlink>
        <a:srgbClr val="000000"/>
      </a:folHlink>
    </a:clrScheme>
    <a:fontScheme name="layout_hell_ januar 2007">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rgbClr val="80808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rgbClr val="808080"/>
            </a:solidFill>
            <a:effectLst/>
            <a:latin typeface="Arial" charset="0"/>
          </a:defRPr>
        </a:defPPr>
      </a:lstStyle>
    </a:lnDef>
  </a:objectDefaults>
  <a:extraClrSchemeLst>
    <a:extraClrScheme>
      <a:clrScheme name="layout_hell_ januar 2007 1">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layout_hell_ januar 2007 2">
        <a:dk1>
          <a:srgbClr val="333333"/>
        </a:dk1>
        <a:lt1>
          <a:srgbClr val="EAEAEA"/>
        </a:lt1>
        <a:dk2>
          <a:srgbClr val="000000"/>
        </a:dk2>
        <a:lt2>
          <a:srgbClr val="868686"/>
        </a:lt2>
        <a:accent1>
          <a:srgbClr val="A50021"/>
        </a:accent1>
        <a:accent2>
          <a:srgbClr val="CC0000"/>
        </a:accent2>
        <a:accent3>
          <a:srgbClr val="F3F3F3"/>
        </a:accent3>
        <a:accent4>
          <a:srgbClr val="2A2A2A"/>
        </a:accent4>
        <a:accent5>
          <a:srgbClr val="CFAAAB"/>
        </a:accent5>
        <a:accent6>
          <a:srgbClr val="B90000"/>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layout_hell_ januar 2007 3">
        <a:dk1>
          <a:srgbClr val="333333"/>
        </a:dk1>
        <a:lt1>
          <a:srgbClr val="EAEAEA"/>
        </a:lt1>
        <a:dk2>
          <a:srgbClr val="000000"/>
        </a:dk2>
        <a:lt2>
          <a:srgbClr val="868686"/>
        </a:lt2>
        <a:accent1>
          <a:srgbClr val="A50021"/>
        </a:accent1>
        <a:accent2>
          <a:srgbClr val="CC0000"/>
        </a:accent2>
        <a:accent3>
          <a:srgbClr val="F3F3F3"/>
        </a:accent3>
        <a:accent4>
          <a:srgbClr val="2A2A2A"/>
        </a:accent4>
        <a:accent5>
          <a:srgbClr val="CFAAAB"/>
        </a:accent5>
        <a:accent6>
          <a:srgbClr val="B90000"/>
        </a:accent6>
        <a:hlink>
          <a:srgbClr val="333333"/>
        </a:hlink>
        <a:folHlink>
          <a:srgbClr val="F8CA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wiiw_vorlage</Template>
  <TotalTime>0</TotalTime>
  <Words>506</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Symbol</vt:lpstr>
      <vt:lpstr>TheSans B6 SemiBold</vt:lpstr>
      <vt:lpstr>Times New Roman</vt:lpstr>
      <vt:lpstr>Wingdings</vt:lpstr>
      <vt:lpstr>wiiw_vorlage</vt:lpstr>
      <vt:lpstr>What is special about investment in Central Europe?</vt:lpstr>
      <vt:lpstr>Investment shares in Central Europe are as diverse as in the EU in general</vt:lpstr>
      <vt:lpstr>Membership in the EU does not seem to make a huge difference…</vt:lpstr>
      <vt:lpstr>… but somewhat higher shares in private services investment</vt:lpstr>
      <vt:lpstr>… not necessarily driven by differences in FDI intensity</vt:lpstr>
      <vt:lpstr>… implying less machinery investment but more dwellings</vt:lpstr>
      <vt:lpstr>How to attract young families and accumulate human capital necessary for the digital revolution?</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Beate Muck</dc:creator>
  <cp:lastModifiedBy>Mario Holzner</cp:lastModifiedBy>
  <cp:revision>287</cp:revision>
  <cp:lastPrinted>2003-09-11T08:40:51Z</cp:lastPrinted>
  <dcterms:created xsi:type="dcterms:W3CDTF">2016-11-09T09:17:15Z</dcterms:created>
  <dcterms:modified xsi:type="dcterms:W3CDTF">2023-10-15T16:49:49Z</dcterms:modified>
</cp:coreProperties>
</file>