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EA9"/>
    <a:srgbClr val="434A7E"/>
    <a:srgbClr val="00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3570" y="-7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>
              <a:lnSpc>
                <a:spcPts val="1300"/>
              </a:lnSpc>
            </a:pPr>
            <a:fld id="{5EC7B895-EE0D-4B36-80B3-891987283A88}" type="slidenum">
              <a:rPr lang="de-AT" smtClean="0">
                <a:solidFill>
                  <a:srgbClr val="607EA9"/>
                </a:solidFill>
              </a:rPr>
              <a:pPr algn="ctr">
                <a:lnSpc>
                  <a:spcPts val="1300"/>
                </a:lnSpc>
              </a:pPr>
              <a:t>‹#›</a:t>
            </a:fld>
            <a:endParaRPr lang="de-AT">
              <a:solidFill>
                <a:srgbClr val="607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fld id="{920A02F4-DDD1-41A0-A51C-58B6E8332FE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8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ntergrun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5025"/>
            <a:ext cx="12192000" cy="4930360"/>
          </a:xfrm>
          <a:prstGeom prst="rect">
            <a:avLst/>
          </a:prstGeom>
        </p:spPr>
      </p:pic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Abdeckung-OeNB-Logo-klein"/>
          <p:cNvSpPr/>
          <p:nvPr userDrawn="1"/>
        </p:nvSpPr>
        <p:spPr bwMode="white">
          <a:xfrm>
            <a:off x="9936428" y="188640"/>
            <a:ext cx="196821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4" name="OeNB-Logo-groß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723306"/>
            <a:ext cx="2991600" cy="8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2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55874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2" name="Vertikaler Titel"/>
          <p:cNvSpPr>
            <a:spLocks noGrp="1"/>
          </p:cNvSpPr>
          <p:nvPr>
            <p:ph type="title" orient="vert"/>
          </p:nvPr>
        </p:nvSpPr>
        <p:spPr>
          <a:xfrm>
            <a:off x="9264353" y="260651"/>
            <a:ext cx="124813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8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graf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10" name="YouTube-Logo">
            <a:extLst>
              <a:ext uri="{FF2B5EF4-FFF2-40B4-BE49-F238E27FC236}">
                <a16:creationId xmlns:a16="http://schemas.microsoft.com/office/drawing/2014/main" id="{7116C63D-2590-45D9-BC5C-193FEA433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9" y="5908937"/>
            <a:ext cx="232986" cy="163499"/>
          </a:xfrm>
          <a:prstGeom prst="rect">
            <a:avLst/>
          </a:prstGeom>
        </p:spPr>
      </p:pic>
      <p:pic>
        <p:nvPicPr>
          <p:cNvPr id="7" name="Twitter-Logo">
            <a:extLst>
              <a:ext uri="{FF2B5EF4-FFF2-40B4-BE49-F238E27FC236}">
                <a16:creationId xmlns:a16="http://schemas.microsoft.com/office/drawing/2014/main" id="{34857F5F-C3A2-43B7-A96D-6E89D29095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2" y="5410238"/>
            <a:ext cx="324012" cy="324012"/>
          </a:xfrm>
          <a:prstGeom prst="rect">
            <a:avLst/>
          </a:prstGeom>
        </p:spPr>
      </p:pic>
      <p:pic>
        <p:nvPicPr>
          <p:cNvPr id="2" name="LinkedIn-Logo">
            <a:extLst>
              <a:ext uri="{FF2B5EF4-FFF2-40B4-BE49-F238E27FC236}">
                <a16:creationId xmlns:a16="http://schemas.microsoft.com/office/drawing/2014/main" id="{722AC054-D88A-4F9E-A50F-5A0BED8F20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2233" y="5049202"/>
            <a:ext cx="212000" cy="180000"/>
          </a:xfrm>
          <a:prstGeom prst="rect">
            <a:avLst/>
          </a:prstGeom>
        </p:spPr>
      </p:pic>
      <p:pic>
        <p:nvPicPr>
          <p:cNvPr id="6" name="Facebook-Logo">
            <a:extLst>
              <a:ext uri="{FF2B5EF4-FFF2-40B4-BE49-F238E27FC236}">
                <a16:creationId xmlns:a16="http://schemas.microsoft.com/office/drawing/2014/main" id="{4458EAB8-A804-4B9F-B225-0998AA542F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9" y="4605064"/>
            <a:ext cx="236568" cy="236568"/>
          </a:xfrm>
          <a:prstGeom prst="rect">
            <a:avLst/>
          </a:prstGeom>
        </p:spPr>
      </p:pic>
      <p:pic>
        <p:nvPicPr>
          <p:cNvPr id="9" name="Instagram-Logo">
            <a:extLst>
              <a:ext uri="{FF2B5EF4-FFF2-40B4-BE49-F238E27FC236}">
                <a16:creationId xmlns:a16="http://schemas.microsoft.com/office/drawing/2014/main" id="{179426F1-EAA0-453B-B047-BB3883FF16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9" y="4124205"/>
            <a:ext cx="323895" cy="323895"/>
          </a:xfrm>
          <a:prstGeom prst="rect">
            <a:avLst/>
          </a:prstGeom>
        </p:spPr>
      </p:pic>
      <p:sp>
        <p:nvSpPr>
          <p:cNvPr id="5" name="Textfeld"/>
          <p:cNvSpPr txBox="1"/>
          <p:nvPr userDrawn="1"/>
        </p:nvSpPr>
        <p:spPr bwMode="white">
          <a:xfrm>
            <a:off x="1055440" y="1189583"/>
            <a:ext cx="7344816" cy="49757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endParaRPr lang="de-DE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 you for your attention</a:t>
            </a:r>
            <a:endParaRPr lang="en-GB" sz="2800" noProof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6270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oenb.info@oenb.at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627063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@nationalbank_oesterreich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	@nationalbankoesterreich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sz="1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	</a:t>
            </a:r>
            <a:r>
              <a:rPr lang="de-DE" sz="1800" kern="12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Oesterreichische</a:t>
            </a:r>
            <a:r>
              <a:rPr lang="de-DE" sz="1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Nationalbank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@oenb</a:t>
            </a:r>
            <a:endParaRPr lang="de-DE" sz="1800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OeNB</a:t>
            </a:r>
          </a:p>
        </p:txBody>
      </p:sp>
    </p:spTree>
    <p:extLst>
      <p:ext uri="{BB962C8B-B14F-4D97-AF65-F5344CB8AC3E}">
        <p14:creationId xmlns:p14="http://schemas.microsoft.com/office/powerpoint/2010/main" val="41700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 userDrawn="1">
          <p15:clr>
            <a:srgbClr val="FBAE40"/>
          </p15:clr>
        </p15:guide>
        <p15:guide id="1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03262" indent="-342900">
              <a:buFont typeface="Symbol" panose="05050102010706020507" pitchFamily="18" charset="2"/>
              <a:buChar char="-"/>
              <a:defRPr/>
            </a:lvl2pPr>
            <a:lvl3pPr marL="1063625" indent="-342900">
              <a:buFont typeface="Courier New" panose="02070309020205020404" pitchFamily="49" charset="0"/>
              <a:buChar char="o"/>
              <a:tabLst/>
              <a:defRPr/>
            </a:lvl3pPr>
            <a:lvl4pPr marL="1422400" indent="-342900">
              <a:buFont typeface="Wingdings" panose="05000000000000000000" pitchFamily="2" charset="2"/>
              <a:buChar char="§"/>
              <a:defRPr/>
            </a:lvl4pPr>
            <a:lvl5pPr marL="1774825" indent="-34290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3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434A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4" name="Inhaltsplatzhalter_rechts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3" name="Inhaltsplatzhalter_links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08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6" name="Inhaltsplatzhalter_rechts"/>
          <p:cNvSpPr>
            <a:spLocks noGrp="1"/>
          </p:cNvSpPr>
          <p:nvPr>
            <p:ph sz="quarter" idx="4"/>
          </p:nvPr>
        </p:nvSpPr>
        <p:spPr>
          <a:xfrm>
            <a:off x="6193369" y="1844824"/>
            <a:ext cx="5389033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_rechts"/>
          <p:cNvSpPr>
            <a:spLocks noGrp="1"/>
          </p:cNvSpPr>
          <p:nvPr>
            <p:ph type="body" sz="quarter" idx="3"/>
          </p:nvPr>
        </p:nvSpPr>
        <p:spPr>
          <a:xfrm>
            <a:off x="6192013" y="1340771"/>
            <a:ext cx="5389033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_links"/>
          <p:cNvSpPr>
            <a:spLocks noGrp="1"/>
          </p:cNvSpPr>
          <p:nvPr>
            <p:ph sz="half" idx="2"/>
          </p:nvPr>
        </p:nvSpPr>
        <p:spPr>
          <a:xfrm>
            <a:off x="609600" y="1844824"/>
            <a:ext cx="5386917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3" name="Textplatzhalter_links"/>
          <p:cNvSpPr>
            <a:spLocks noGrp="1"/>
          </p:cNvSpPr>
          <p:nvPr>
            <p:ph type="body" idx="1"/>
          </p:nvPr>
        </p:nvSpPr>
        <p:spPr>
          <a:xfrm>
            <a:off x="623392" y="1340771"/>
            <a:ext cx="5386917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2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1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49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6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‹#›</a:t>
            </a:fld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5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-Mail-Adresse"/>
          <p:cNvSpPr txBox="1"/>
          <p:nvPr/>
        </p:nvSpPr>
        <p:spPr>
          <a:xfrm>
            <a:off x="9648395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5016000" y="6367305"/>
            <a:ext cx="216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B5EC0D-0CFD-447B-A5BC-BB2EABE92AEA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" name="Website"/>
          <p:cNvSpPr txBox="1"/>
          <p:nvPr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82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AT" dirty="0"/>
          </a:p>
        </p:txBody>
      </p:sp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11" name="OeNB-Logo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490383"/>
            <a:ext cx="925200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607EA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"/>
          <p:cNvSpPr txBox="1"/>
          <p:nvPr/>
        </p:nvSpPr>
        <p:spPr bwMode="white">
          <a:xfrm>
            <a:off x="839416" y="2473017"/>
            <a:ext cx="7344816" cy="43849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Investment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for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Growth</a:t>
            </a:r>
            <a:endParaRPr lang="en-US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11th NBP Annual Flagship Conference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on the Future of the European Economy (</a:t>
            </a:r>
            <a:r>
              <a:rPr lang="en-US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CoFEE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400"/>
              </a:lnSpc>
            </a:pPr>
            <a:endParaRPr lang="en-US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Session II. European and national policies to stimulate growth/investment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de-AT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Warsaw</a:t>
            </a:r>
            <a:r>
              <a:rPr lang="de-AT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20 </a:t>
            </a:r>
            <a:r>
              <a:rPr lang="de-AT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October</a:t>
            </a:r>
            <a:r>
              <a:rPr lang="de-AT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2023 </a:t>
            </a: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de-DE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Birgit Niessner,</a:t>
            </a:r>
          </a:p>
          <a:p>
            <a:pPr>
              <a:lnSpc>
                <a:spcPts val="3200"/>
              </a:lnSpc>
            </a:pPr>
            <a:r>
              <a:rPr lang="de-DE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Oesterreichische Nationalbank</a:t>
            </a:r>
          </a:p>
          <a:p>
            <a:pPr>
              <a:lnSpc>
                <a:spcPts val="1600"/>
              </a:lnSpc>
            </a:pPr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Economics Department</a:t>
            </a:r>
          </a:p>
          <a:p>
            <a:pPr>
              <a:lnSpc>
                <a:spcPts val="1600"/>
              </a:lnSpc>
            </a:pPr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  <a:endParaRPr lang="de-AT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0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Picture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optimistic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low-hanging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fruits</a:t>
            </a:r>
            <a:endParaRPr lang="de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D84A9-2699-C982-343B-58B11B26C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49606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17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>
          <a:xfrm>
            <a:off x="609600" y="836712"/>
            <a:ext cx="11319048" cy="436910"/>
          </a:xfrm>
        </p:spPr>
        <p:txBody>
          <a:bodyPr>
            <a:normAutofit fontScale="90000"/>
          </a:bodyPr>
          <a:lstStyle/>
          <a:p>
            <a:r>
              <a:rPr lang="de-DE" dirty="0"/>
              <a:t>(In </a:t>
            </a:r>
            <a:r>
              <a:rPr lang="de-DE" dirty="0" err="1"/>
              <a:t>many</a:t>
            </a:r>
            <a:r>
              <a:rPr lang="de-DE" dirty="0"/>
              <a:t> CESEE) Essential </a:t>
            </a:r>
            <a:r>
              <a:rPr lang="de-DE" dirty="0" err="1"/>
              <a:t>automotive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transition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5CFD2-FB8C-6425-0533-16C6E3D8C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253231"/>
            <a:ext cx="3409568" cy="56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>
          <a:xfrm>
            <a:off x="609600" y="836712"/>
            <a:ext cx="11319048" cy="436910"/>
          </a:xfrm>
        </p:spPr>
        <p:txBody>
          <a:bodyPr>
            <a:normAutofit fontScale="90000"/>
          </a:bodyPr>
          <a:lstStyle/>
          <a:p>
            <a:r>
              <a:rPr lang="de-DE" dirty="0"/>
              <a:t>Just </a:t>
            </a:r>
            <a:r>
              <a:rPr lang="de-DE" dirty="0" err="1"/>
              <a:t>one</a:t>
            </a:r>
            <a:r>
              <a:rPr lang="de-DE" dirty="0"/>
              <a:t> of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lack of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…</a:t>
            </a:r>
            <a:endParaRPr lang="de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A925C-6C68-B22D-C50A-324F8DE47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54245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65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>
          <a:xfrm>
            <a:off x="609600" y="836712"/>
            <a:ext cx="11319048" cy="436910"/>
          </a:xfrm>
        </p:spPr>
        <p:txBody>
          <a:bodyPr>
            <a:normAutofit fontScale="90000"/>
          </a:bodyPr>
          <a:lstStyle/>
          <a:p>
            <a:r>
              <a:rPr lang="de-DE" dirty="0"/>
              <a:t>…</a:t>
            </a:r>
            <a:r>
              <a:rPr lang="de-DE" dirty="0" err="1"/>
              <a:t>which</a:t>
            </a:r>
            <a:r>
              <a:rPr lang="de-DE" dirty="0"/>
              <a:t> will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worsen</a:t>
            </a:r>
            <a:r>
              <a:rPr lang="de-DE" dirty="0"/>
              <a:t> in light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gloomy</a:t>
            </a:r>
            <a:r>
              <a:rPr lang="de-DE" dirty="0"/>
              <a:t> </a:t>
            </a:r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trends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58107-033D-8EAA-069E-ED66BF38B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53568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90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Pace of </a:t>
            </a:r>
            <a:r>
              <a:rPr lang="de-DE" dirty="0" err="1"/>
              <a:t>convergence</a:t>
            </a:r>
            <a:r>
              <a:rPr lang="de-DE" dirty="0"/>
              <a:t> in CESEE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remained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robust, </a:t>
            </a:r>
            <a:r>
              <a:rPr lang="de-DE" dirty="0" err="1"/>
              <a:t>even</a:t>
            </a:r>
            <a:r>
              <a:rPr lang="de-DE" dirty="0"/>
              <a:t> after 2008</a:t>
            </a:r>
            <a:endParaRPr lang="de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D2FB9-9EC9-A404-5F81-4917C0A4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208093"/>
            <a:ext cx="8651376" cy="56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Average </a:t>
            </a:r>
            <a:r>
              <a:rPr lang="en-US" dirty="0"/>
              <a:t>value-added growth has gone down in all CESEE 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94E6E-58B5-F285-AB17-80A361B9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00" y="1209600"/>
            <a:ext cx="8651903" cy="56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Average </a:t>
            </a:r>
            <a:r>
              <a:rPr lang="en-US" dirty="0"/>
              <a:t>value-added growth has gone down in all CESEE 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B5B73-27E2-D043-764C-459CCB3A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00" y="1209600"/>
            <a:ext cx="8651903" cy="56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Investment in CESEE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recovered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/>
              <a:t> 2008</a:t>
            </a:r>
            <a:endParaRPr lang="de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26630-3818-1EF3-C0CC-482B956C1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729708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46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8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CESEE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gone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decarbonization</a:t>
            </a:r>
            <a:r>
              <a:rPr lang="de-DE" dirty="0"/>
              <a:t>…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C5B6B-4907-8120-7B49-C22E1C9D9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54329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85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…</a:t>
            </a:r>
            <a:r>
              <a:rPr lang="de-DE" dirty="0" err="1"/>
              <a:t>Yet</a:t>
            </a:r>
            <a:r>
              <a:rPr lang="de-DE" dirty="0"/>
              <a:t> CESEE </a:t>
            </a: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still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- and </a:t>
            </a:r>
            <a:r>
              <a:rPr lang="de-DE" dirty="0" err="1"/>
              <a:t>energy-intense</a:t>
            </a:r>
            <a:endParaRPr lang="de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17DD4-82E3-5BE7-D999-43D96C9FD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54849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7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Several</a:t>
            </a:r>
            <a:r>
              <a:rPr lang="de-DE" dirty="0"/>
              <a:t> CESEE </a:t>
            </a:r>
            <a:r>
              <a:rPr lang="de-DE" dirty="0" err="1"/>
              <a:t>managed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decouple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1990s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consideration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E2E4C-1C8E-826B-B4F2-9758757B3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0" y="1209600"/>
            <a:ext cx="8650450" cy="56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5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eNB_2021_02_08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1FA0E3"/>
      </a:hlink>
      <a:folHlink>
        <a:srgbClr val="CD3482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_2022_05_03.potx" id="{4744C83F-FE50-4C60-91A3-DC219EDCC507}" vid="{97308EF0-E27D-4427-A03C-5B62C0087B17}"/>
    </a:ext>
  </a:extLst>
</a:theme>
</file>

<file path=ppt/theme/theme2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175</Words>
  <Application>Microsoft Office PowerPoint</Application>
  <PresentationFormat>Panoramiczny</PresentationFormat>
  <Paragraphs>35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Palatino Linotype</vt:lpstr>
      <vt:lpstr>Symbol</vt:lpstr>
      <vt:lpstr>Wingdings</vt:lpstr>
      <vt:lpstr>OeNB_2021_02_08</vt:lpstr>
      <vt:lpstr>Prezentacja programu PowerPoint</vt:lpstr>
      <vt:lpstr>Pace of convergence in CESEE has remained relatively robust, even after 2008</vt:lpstr>
      <vt:lpstr>Average value-added growth has gone down in all CESEE </vt:lpstr>
      <vt:lpstr>Average value-added growth has gone down in all CESEE </vt:lpstr>
      <vt:lpstr>Investment in CESEE has recovered well since 2008</vt:lpstr>
      <vt:lpstr>Prezentacja programu PowerPoint</vt:lpstr>
      <vt:lpstr>CESEE have gone a long way already towards decarbonization…</vt:lpstr>
      <vt:lpstr>…Yet CESEE economies are still rather carbon- and energy-intense</vt:lpstr>
      <vt:lpstr>Several CESEE managed to decouple if taking the 1990s into consideration</vt:lpstr>
      <vt:lpstr>Picture much less optimistic after the low-hanging transformation fruits</vt:lpstr>
      <vt:lpstr>(In many CESEE) Essential automotive sector concerned about the green transition</vt:lpstr>
      <vt:lpstr>Just one of many faces of the lack of skilled labor…</vt:lpstr>
      <vt:lpstr>…which will likely worsen in light of the gloomy demographic 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Slacik, Tomas</dc:creator>
  <cp:lastModifiedBy>Raczyńska, Anna</cp:lastModifiedBy>
  <cp:revision>10</cp:revision>
  <dcterms:created xsi:type="dcterms:W3CDTF">2023-10-16T12:44:54Z</dcterms:created>
  <dcterms:modified xsi:type="dcterms:W3CDTF">2023-10-17T17:36:04Z</dcterms:modified>
</cp:coreProperties>
</file>