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312" r:id="rId2"/>
    <p:sldId id="310" r:id="rId3"/>
    <p:sldId id="316" r:id="rId4"/>
    <p:sldId id="306" r:id="rId5"/>
    <p:sldId id="314" r:id="rId6"/>
    <p:sldId id="319" r:id="rId7"/>
    <p:sldId id="320" r:id="rId8"/>
    <p:sldId id="321" r:id="rId9"/>
    <p:sldId id="322" r:id="rId10"/>
    <p:sldId id="323" r:id="rId11"/>
    <p:sldId id="32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683" autoAdjust="0"/>
  </p:normalViewPr>
  <p:slideViewPr>
    <p:cSldViewPr snapToGrid="0">
      <p:cViewPr varScale="1">
        <p:scale>
          <a:sx n="99" d="100"/>
          <a:sy n="99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49BA9-EDC5-40AC-BC53-8432D9BF85E1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F1FD0E1-F3BD-4A4C-8807-37932B59299E}">
      <dgm:prSet phldrT="[Text]" custT="1"/>
      <dgm:spPr/>
      <dgm:t>
        <a:bodyPr/>
        <a:lstStyle/>
        <a:p>
          <a:r>
            <a:rPr lang="en-US" sz="1400" dirty="0"/>
            <a:t>Value</a:t>
          </a:r>
          <a:endParaRPr lang="en-US" sz="2000" dirty="0"/>
        </a:p>
      </dgm:t>
    </dgm:pt>
    <dgm:pt modelId="{7ACAEBA1-BCA0-479E-A75C-EADEDA9F7DCE}" type="parTrans" cxnId="{B4302504-6149-4453-8127-84871ECABFA5}">
      <dgm:prSet/>
      <dgm:spPr/>
      <dgm:t>
        <a:bodyPr/>
        <a:lstStyle/>
        <a:p>
          <a:endParaRPr lang="en-US"/>
        </a:p>
      </dgm:t>
    </dgm:pt>
    <dgm:pt modelId="{C5A8722D-9272-4FBA-BC88-0C312CA783EF}" type="sibTrans" cxnId="{B4302504-6149-4453-8127-84871ECABFA5}">
      <dgm:prSet/>
      <dgm:spPr/>
      <dgm:t>
        <a:bodyPr/>
        <a:lstStyle/>
        <a:p>
          <a:endParaRPr lang="en-US"/>
        </a:p>
      </dgm:t>
    </dgm:pt>
    <dgm:pt modelId="{EC3A2E9D-6D52-49B8-B986-E941669BDBB1}">
      <dgm:prSet phldrT="[Text]" custT="1"/>
      <dgm:spPr/>
      <dgm:t>
        <a:bodyPr/>
        <a:lstStyle/>
        <a:p>
          <a:r>
            <a:rPr lang="en-US" sz="1100" dirty="0"/>
            <a:t>Organization</a:t>
          </a:r>
          <a:endParaRPr lang="el-GR" sz="1100" dirty="0"/>
        </a:p>
        <a:p>
          <a:r>
            <a:rPr lang="en-US" sz="1100" dirty="0"/>
            <a:t>(Governance Strategy, infra-structure)</a:t>
          </a:r>
        </a:p>
      </dgm:t>
    </dgm:pt>
    <dgm:pt modelId="{5D02B423-50C3-4648-A720-0DF9785FBE6D}" type="parTrans" cxnId="{6FFA57D1-5B1C-4739-9BC6-2B38373DB9C8}">
      <dgm:prSet/>
      <dgm:spPr/>
      <dgm:t>
        <a:bodyPr/>
        <a:lstStyle/>
        <a:p>
          <a:endParaRPr lang="en-US"/>
        </a:p>
      </dgm:t>
    </dgm:pt>
    <dgm:pt modelId="{2D4A6042-2A72-4E09-AA51-83A3A01B1E0E}" type="sibTrans" cxnId="{6FFA57D1-5B1C-4739-9BC6-2B38373DB9C8}">
      <dgm:prSet/>
      <dgm:spPr/>
      <dgm:t>
        <a:bodyPr/>
        <a:lstStyle/>
        <a:p>
          <a:endParaRPr lang="en-US"/>
        </a:p>
      </dgm:t>
    </dgm:pt>
    <dgm:pt modelId="{FDBB95A8-860D-46C0-A75E-AB884315434D}">
      <dgm:prSet phldrT="[Text]" custT="1"/>
      <dgm:spPr/>
      <dgm:t>
        <a:bodyPr/>
        <a:lstStyle/>
        <a:p>
          <a:r>
            <a:rPr lang="en-US" sz="1100" dirty="0"/>
            <a:t>Human Resources and Capabilities</a:t>
          </a:r>
        </a:p>
      </dgm:t>
    </dgm:pt>
    <dgm:pt modelId="{4690D9D7-2F71-4D60-8863-2734912F52A9}" type="parTrans" cxnId="{D1C3C691-86E4-4921-99CB-BBE0A974C522}">
      <dgm:prSet/>
      <dgm:spPr/>
      <dgm:t>
        <a:bodyPr/>
        <a:lstStyle/>
        <a:p>
          <a:endParaRPr lang="en-US"/>
        </a:p>
      </dgm:t>
    </dgm:pt>
    <dgm:pt modelId="{E070671D-DAF8-4535-8AF4-73D0AB6B7070}" type="sibTrans" cxnId="{D1C3C691-86E4-4921-99CB-BBE0A974C522}">
      <dgm:prSet/>
      <dgm:spPr/>
      <dgm:t>
        <a:bodyPr/>
        <a:lstStyle/>
        <a:p>
          <a:endParaRPr lang="en-US"/>
        </a:p>
      </dgm:t>
    </dgm:pt>
    <dgm:pt modelId="{DE3F1BDE-6E30-43DD-8AA7-72C7C11E94DD}">
      <dgm:prSet phldrT="[Text]" custT="1"/>
      <dgm:spPr/>
      <dgm:t>
        <a:bodyPr/>
        <a:lstStyle/>
        <a:p>
          <a:r>
            <a:rPr lang="en-US" sz="1100" dirty="0"/>
            <a:t>Technology and Innovation</a:t>
          </a:r>
        </a:p>
      </dgm:t>
    </dgm:pt>
    <dgm:pt modelId="{3CE0680A-B05C-4858-B187-C77877C9AEFC}" type="parTrans" cxnId="{7DDEEAB9-5837-40AB-AC96-509C52412EB4}">
      <dgm:prSet/>
      <dgm:spPr/>
      <dgm:t>
        <a:bodyPr/>
        <a:lstStyle/>
        <a:p>
          <a:endParaRPr lang="en-US"/>
        </a:p>
      </dgm:t>
    </dgm:pt>
    <dgm:pt modelId="{496746FA-D6C0-4AB5-8462-A1AA2C9993A0}" type="sibTrans" cxnId="{7DDEEAB9-5837-40AB-AC96-509C52412EB4}">
      <dgm:prSet/>
      <dgm:spPr/>
      <dgm:t>
        <a:bodyPr/>
        <a:lstStyle/>
        <a:p>
          <a:endParaRPr lang="en-US"/>
        </a:p>
      </dgm:t>
    </dgm:pt>
    <dgm:pt modelId="{FB8AB283-8B2C-495D-8A77-037BB76FD31B}">
      <dgm:prSet phldrT="[Text]" custT="1"/>
      <dgm:spPr/>
      <dgm:t>
        <a:bodyPr/>
        <a:lstStyle/>
        <a:p>
          <a:r>
            <a:rPr lang="en-US" sz="1100" dirty="0"/>
            <a:t>Increasing returns to scale</a:t>
          </a:r>
        </a:p>
      </dgm:t>
    </dgm:pt>
    <dgm:pt modelId="{BCD4F400-40E3-44E6-9549-DAB71E01BDA4}" type="parTrans" cxnId="{F6A29EB6-6038-4D6C-914C-5F14DFD1E024}">
      <dgm:prSet/>
      <dgm:spPr/>
      <dgm:t>
        <a:bodyPr/>
        <a:lstStyle/>
        <a:p>
          <a:endParaRPr lang="en-US"/>
        </a:p>
      </dgm:t>
    </dgm:pt>
    <dgm:pt modelId="{F2C1A53E-994D-4567-A3AE-E15CF35B6D2C}" type="sibTrans" cxnId="{F6A29EB6-6038-4D6C-914C-5F14DFD1E024}">
      <dgm:prSet/>
      <dgm:spPr/>
      <dgm:t>
        <a:bodyPr/>
        <a:lstStyle/>
        <a:p>
          <a:endParaRPr lang="en-US"/>
        </a:p>
      </dgm:t>
    </dgm:pt>
    <dgm:pt modelId="{568389E7-99D3-45D6-8B9D-D61E108A53A8}" type="pres">
      <dgm:prSet presAssocID="{A3849BA9-EDC5-40AC-BC53-8432D9BF85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657BFF7-FE4A-4133-86DF-A5CC6948336B}" type="pres">
      <dgm:prSet presAssocID="{AF1FD0E1-F3BD-4A4C-8807-37932B59299E}" presName="centerShape" presStyleLbl="node0" presStyleIdx="0" presStyleCnt="1" custScaleX="78103" custScaleY="79615"/>
      <dgm:spPr/>
    </dgm:pt>
    <dgm:pt modelId="{1A4EF7DF-3E63-4325-AD91-5E1BF77F9CCC}" type="pres">
      <dgm:prSet presAssocID="{EC3A2E9D-6D52-49B8-B986-E941669BDBB1}" presName="node" presStyleLbl="node1" presStyleIdx="0" presStyleCnt="4" custScaleX="185328" custScaleY="150655">
        <dgm:presLayoutVars>
          <dgm:bulletEnabled val="1"/>
        </dgm:presLayoutVars>
      </dgm:prSet>
      <dgm:spPr/>
    </dgm:pt>
    <dgm:pt modelId="{234B4D2E-3474-4231-A1BA-86BEE3760FA8}" type="pres">
      <dgm:prSet presAssocID="{EC3A2E9D-6D52-49B8-B986-E941669BDBB1}" presName="dummy" presStyleCnt="0"/>
      <dgm:spPr/>
    </dgm:pt>
    <dgm:pt modelId="{5C62B456-B75D-4C9E-BB00-242AD8740F41}" type="pres">
      <dgm:prSet presAssocID="{2D4A6042-2A72-4E09-AA51-83A3A01B1E0E}" presName="sibTrans" presStyleLbl="sibTrans2D1" presStyleIdx="0" presStyleCnt="4"/>
      <dgm:spPr/>
    </dgm:pt>
    <dgm:pt modelId="{725DA6CB-27EA-4693-AB8F-AC2B9D1C0A57}" type="pres">
      <dgm:prSet presAssocID="{FDBB95A8-860D-46C0-A75E-AB884315434D}" presName="node" presStyleLbl="node1" presStyleIdx="1" presStyleCnt="4" custScaleX="189796" custScaleY="123727" custRadScaleRad="109678" custRadScaleInc="1674">
        <dgm:presLayoutVars>
          <dgm:bulletEnabled val="1"/>
        </dgm:presLayoutVars>
      </dgm:prSet>
      <dgm:spPr/>
    </dgm:pt>
    <dgm:pt modelId="{44C82A05-D36A-413E-9B89-373555FCC5CC}" type="pres">
      <dgm:prSet presAssocID="{FDBB95A8-860D-46C0-A75E-AB884315434D}" presName="dummy" presStyleCnt="0"/>
      <dgm:spPr/>
    </dgm:pt>
    <dgm:pt modelId="{083B40B4-8CAE-4A53-89E5-243E3357743C}" type="pres">
      <dgm:prSet presAssocID="{E070671D-DAF8-4535-8AF4-73D0AB6B7070}" presName="sibTrans" presStyleLbl="sibTrans2D1" presStyleIdx="1" presStyleCnt="4"/>
      <dgm:spPr/>
    </dgm:pt>
    <dgm:pt modelId="{FAE95EDA-B0FF-41D2-ACC3-0CDEE431F253}" type="pres">
      <dgm:prSet presAssocID="{DE3F1BDE-6E30-43DD-8AA7-72C7C11E94DD}" presName="node" presStyleLbl="node1" presStyleIdx="2" presStyleCnt="4" custScaleX="172561" custRadScaleRad="101908" custRadScaleInc="-107">
        <dgm:presLayoutVars>
          <dgm:bulletEnabled val="1"/>
        </dgm:presLayoutVars>
      </dgm:prSet>
      <dgm:spPr/>
    </dgm:pt>
    <dgm:pt modelId="{B36740B7-C84F-4937-BEF0-99D53EB96223}" type="pres">
      <dgm:prSet presAssocID="{DE3F1BDE-6E30-43DD-8AA7-72C7C11E94DD}" presName="dummy" presStyleCnt="0"/>
      <dgm:spPr/>
    </dgm:pt>
    <dgm:pt modelId="{0D11254D-6219-4F1C-98C9-8CD68369B3CB}" type="pres">
      <dgm:prSet presAssocID="{496746FA-D6C0-4AB5-8462-A1AA2C9993A0}" presName="sibTrans" presStyleLbl="sibTrans2D1" presStyleIdx="2" presStyleCnt="4"/>
      <dgm:spPr/>
    </dgm:pt>
    <dgm:pt modelId="{F79FBB5B-F322-4583-A7BF-58C99E3B286F}" type="pres">
      <dgm:prSet presAssocID="{FB8AB283-8B2C-495D-8A77-037BB76FD31B}" presName="node" presStyleLbl="node1" presStyleIdx="3" presStyleCnt="4" custScaleX="191223" custScaleY="117416" custRadScaleRad="107289" custRadScaleInc="-1711">
        <dgm:presLayoutVars>
          <dgm:bulletEnabled val="1"/>
        </dgm:presLayoutVars>
      </dgm:prSet>
      <dgm:spPr/>
    </dgm:pt>
    <dgm:pt modelId="{96746DD7-C19E-4DD2-B84E-848779B0111B}" type="pres">
      <dgm:prSet presAssocID="{FB8AB283-8B2C-495D-8A77-037BB76FD31B}" presName="dummy" presStyleCnt="0"/>
      <dgm:spPr/>
    </dgm:pt>
    <dgm:pt modelId="{6E303E49-158A-46AE-A0E6-4A62DFB743DE}" type="pres">
      <dgm:prSet presAssocID="{F2C1A53E-994D-4567-A3AE-E15CF35B6D2C}" presName="sibTrans" presStyleLbl="sibTrans2D1" presStyleIdx="3" presStyleCnt="4"/>
      <dgm:spPr/>
    </dgm:pt>
  </dgm:ptLst>
  <dgm:cxnLst>
    <dgm:cxn modelId="{B4302504-6149-4453-8127-84871ECABFA5}" srcId="{A3849BA9-EDC5-40AC-BC53-8432D9BF85E1}" destId="{AF1FD0E1-F3BD-4A4C-8807-37932B59299E}" srcOrd="0" destOrd="0" parTransId="{7ACAEBA1-BCA0-479E-A75C-EADEDA9F7DCE}" sibTransId="{C5A8722D-9272-4FBA-BC88-0C312CA783EF}"/>
    <dgm:cxn modelId="{CE433122-CE21-4A51-A196-859171C98720}" type="presOf" srcId="{A3849BA9-EDC5-40AC-BC53-8432D9BF85E1}" destId="{568389E7-99D3-45D6-8B9D-D61E108A53A8}" srcOrd="0" destOrd="0" presId="urn:microsoft.com/office/officeart/2005/8/layout/radial6"/>
    <dgm:cxn modelId="{F8B15E28-2F20-4BAD-BB95-B7EDC14B8AED}" type="presOf" srcId="{FDBB95A8-860D-46C0-A75E-AB884315434D}" destId="{725DA6CB-27EA-4693-AB8F-AC2B9D1C0A57}" srcOrd="0" destOrd="0" presId="urn:microsoft.com/office/officeart/2005/8/layout/radial6"/>
    <dgm:cxn modelId="{E9B61C38-7EF6-4AAB-9821-3BFE3C216534}" type="presOf" srcId="{EC3A2E9D-6D52-49B8-B986-E941669BDBB1}" destId="{1A4EF7DF-3E63-4325-AD91-5E1BF77F9CCC}" srcOrd="0" destOrd="0" presId="urn:microsoft.com/office/officeart/2005/8/layout/radial6"/>
    <dgm:cxn modelId="{C2AE8942-D64B-4DA3-9E2D-2745F8B0FFE5}" type="presOf" srcId="{FB8AB283-8B2C-495D-8A77-037BB76FD31B}" destId="{F79FBB5B-F322-4583-A7BF-58C99E3B286F}" srcOrd="0" destOrd="0" presId="urn:microsoft.com/office/officeart/2005/8/layout/radial6"/>
    <dgm:cxn modelId="{B5A26865-03A3-4BAC-9B8E-700DD32CCC96}" type="presOf" srcId="{496746FA-D6C0-4AB5-8462-A1AA2C9993A0}" destId="{0D11254D-6219-4F1C-98C9-8CD68369B3CB}" srcOrd="0" destOrd="0" presId="urn:microsoft.com/office/officeart/2005/8/layout/radial6"/>
    <dgm:cxn modelId="{96138075-333C-4D43-A288-AA6BBD619711}" type="presOf" srcId="{2D4A6042-2A72-4E09-AA51-83A3A01B1E0E}" destId="{5C62B456-B75D-4C9E-BB00-242AD8740F41}" srcOrd="0" destOrd="0" presId="urn:microsoft.com/office/officeart/2005/8/layout/radial6"/>
    <dgm:cxn modelId="{D1C3C691-86E4-4921-99CB-BBE0A974C522}" srcId="{AF1FD0E1-F3BD-4A4C-8807-37932B59299E}" destId="{FDBB95A8-860D-46C0-A75E-AB884315434D}" srcOrd="1" destOrd="0" parTransId="{4690D9D7-2F71-4D60-8863-2734912F52A9}" sibTransId="{E070671D-DAF8-4535-8AF4-73D0AB6B7070}"/>
    <dgm:cxn modelId="{ADF24C94-62BA-4E68-8751-66C4F99E4628}" type="presOf" srcId="{AF1FD0E1-F3BD-4A4C-8807-37932B59299E}" destId="{1657BFF7-FE4A-4133-86DF-A5CC6948336B}" srcOrd="0" destOrd="0" presId="urn:microsoft.com/office/officeart/2005/8/layout/radial6"/>
    <dgm:cxn modelId="{67F39096-B7D0-4B65-94EE-DC0978756853}" type="presOf" srcId="{DE3F1BDE-6E30-43DD-8AA7-72C7C11E94DD}" destId="{FAE95EDA-B0FF-41D2-ACC3-0CDEE431F253}" srcOrd="0" destOrd="0" presId="urn:microsoft.com/office/officeart/2005/8/layout/radial6"/>
    <dgm:cxn modelId="{12FACDA4-D08F-4126-8475-B18F76D21BC5}" type="presOf" srcId="{F2C1A53E-994D-4567-A3AE-E15CF35B6D2C}" destId="{6E303E49-158A-46AE-A0E6-4A62DFB743DE}" srcOrd="0" destOrd="0" presId="urn:microsoft.com/office/officeart/2005/8/layout/radial6"/>
    <dgm:cxn modelId="{F6A29EB6-6038-4D6C-914C-5F14DFD1E024}" srcId="{AF1FD0E1-F3BD-4A4C-8807-37932B59299E}" destId="{FB8AB283-8B2C-495D-8A77-037BB76FD31B}" srcOrd="3" destOrd="0" parTransId="{BCD4F400-40E3-44E6-9549-DAB71E01BDA4}" sibTransId="{F2C1A53E-994D-4567-A3AE-E15CF35B6D2C}"/>
    <dgm:cxn modelId="{7DDEEAB9-5837-40AB-AC96-509C52412EB4}" srcId="{AF1FD0E1-F3BD-4A4C-8807-37932B59299E}" destId="{DE3F1BDE-6E30-43DD-8AA7-72C7C11E94DD}" srcOrd="2" destOrd="0" parTransId="{3CE0680A-B05C-4858-B187-C77877C9AEFC}" sibTransId="{496746FA-D6C0-4AB5-8462-A1AA2C9993A0}"/>
    <dgm:cxn modelId="{6FFA57D1-5B1C-4739-9BC6-2B38373DB9C8}" srcId="{AF1FD0E1-F3BD-4A4C-8807-37932B59299E}" destId="{EC3A2E9D-6D52-49B8-B986-E941669BDBB1}" srcOrd="0" destOrd="0" parTransId="{5D02B423-50C3-4648-A720-0DF9785FBE6D}" sibTransId="{2D4A6042-2A72-4E09-AA51-83A3A01B1E0E}"/>
    <dgm:cxn modelId="{C8DB10F7-D957-4E8E-B894-8065BCC2554F}" type="presOf" srcId="{E070671D-DAF8-4535-8AF4-73D0AB6B7070}" destId="{083B40B4-8CAE-4A53-89E5-243E3357743C}" srcOrd="0" destOrd="0" presId="urn:microsoft.com/office/officeart/2005/8/layout/radial6"/>
    <dgm:cxn modelId="{78775A71-5F75-4CAD-8343-66232ACBA538}" type="presParOf" srcId="{568389E7-99D3-45D6-8B9D-D61E108A53A8}" destId="{1657BFF7-FE4A-4133-86DF-A5CC6948336B}" srcOrd="0" destOrd="0" presId="urn:microsoft.com/office/officeart/2005/8/layout/radial6"/>
    <dgm:cxn modelId="{6D0CFDF1-4EE5-4B75-9E49-63B5BA9B024F}" type="presParOf" srcId="{568389E7-99D3-45D6-8B9D-D61E108A53A8}" destId="{1A4EF7DF-3E63-4325-AD91-5E1BF77F9CCC}" srcOrd="1" destOrd="0" presId="urn:microsoft.com/office/officeart/2005/8/layout/radial6"/>
    <dgm:cxn modelId="{8CAC46BB-AD87-4CA9-AE47-8A06068F4799}" type="presParOf" srcId="{568389E7-99D3-45D6-8B9D-D61E108A53A8}" destId="{234B4D2E-3474-4231-A1BA-86BEE3760FA8}" srcOrd="2" destOrd="0" presId="urn:microsoft.com/office/officeart/2005/8/layout/radial6"/>
    <dgm:cxn modelId="{C34D1EB1-B570-40E7-ABAB-AE2BF4D11DDA}" type="presParOf" srcId="{568389E7-99D3-45D6-8B9D-D61E108A53A8}" destId="{5C62B456-B75D-4C9E-BB00-242AD8740F41}" srcOrd="3" destOrd="0" presId="urn:microsoft.com/office/officeart/2005/8/layout/radial6"/>
    <dgm:cxn modelId="{98318CE0-4E94-44E0-A746-7E68A1863D9B}" type="presParOf" srcId="{568389E7-99D3-45D6-8B9D-D61E108A53A8}" destId="{725DA6CB-27EA-4693-AB8F-AC2B9D1C0A57}" srcOrd="4" destOrd="0" presId="urn:microsoft.com/office/officeart/2005/8/layout/radial6"/>
    <dgm:cxn modelId="{09B27980-8D03-4077-81B3-73F661537159}" type="presParOf" srcId="{568389E7-99D3-45D6-8B9D-D61E108A53A8}" destId="{44C82A05-D36A-413E-9B89-373555FCC5CC}" srcOrd="5" destOrd="0" presId="urn:microsoft.com/office/officeart/2005/8/layout/radial6"/>
    <dgm:cxn modelId="{C4A69B1F-F39B-4DF4-A525-76C60BFCA594}" type="presParOf" srcId="{568389E7-99D3-45D6-8B9D-D61E108A53A8}" destId="{083B40B4-8CAE-4A53-89E5-243E3357743C}" srcOrd="6" destOrd="0" presId="urn:microsoft.com/office/officeart/2005/8/layout/radial6"/>
    <dgm:cxn modelId="{63C5296F-5D58-4AE4-AA21-7B0B0782C09E}" type="presParOf" srcId="{568389E7-99D3-45D6-8B9D-D61E108A53A8}" destId="{FAE95EDA-B0FF-41D2-ACC3-0CDEE431F253}" srcOrd="7" destOrd="0" presId="urn:microsoft.com/office/officeart/2005/8/layout/radial6"/>
    <dgm:cxn modelId="{2B3AFFF6-F865-43FA-BB5A-58B520889D66}" type="presParOf" srcId="{568389E7-99D3-45D6-8B9D-D61E108A53A8}" destId="{B36740B7-C84F-4937-BEF0-99D53EB96223}" srcOrd="8" destOrd="0" presId="urn:microsoft.com/office/officeart/2005/8/layout/radial6"/>
    <dgm:cxn modelId="{77AF40C3-822F-457E-AC3A-DA9EB84A5AE7}" type="presParOf" srcId="{568389E7-99D3-45D6-8B9D-D61E108A53A8}" destId="{0D11254D-6219-4F1C-98C9-8CD68369B3CB}" srcOrd="9" destOrd="0" presId="urn:microsoft.com/office/officeart/2005/8/layout/radial6"/>
    <dgm:cxn modelId="{9B71757B-861C-41EC-9194-18073BC033DD}" type="presParOf" srcId="{568389E7-99D3-45D6-8B9D-D61E108A53A8}" destId="{F79FBB5B-F322-4583-A7BF-58C99E3B286F}" srcOrd="10" destOrd="0" presId="urn:microsoft.com/office/officeart/2005/8/layout/radial6"/>
    <dgm:cxn modelId="{8A0D92EC-A363-47BA-9B2E-1B6190B2E0FA}" type="presParOf" srcId="{568389E7-99D3-45D6-8B9D-D61E108A53A8}" destId="{96746DD7-C19E-4DD2-B84E-848779B0111B}" srcOrd="11" destOrd="0" presId="urn:microsoft.com/office/officeart/2005/8/layout/radial6"/>
    <dgm:cxn modelId="{19469BBB-1C5B-47EF-98CD-12F365E6109C}" type="presParOf" srcId="{568389E7-99D3-45D6-8B9D-D61E108A53A8}" destId="{6E303E49-158A-46AE-A0E6-4A62DFB743D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03E49-158A-46AE-A0E6-4A62DFB743DE}">
      <dsp:nvSpPr>
        <dsp:cNvPr id="0" name=""/>
        <dsp:cNvSpPr/>
      </dsp:nvSpPr>
      <dsp:spPr>
        <a:xfrm>
          <a:off x="1156781" y="374170"/>
          <a:ext cx="1974386" cy="1974386"/>
        </a:xfrm>
        <a:prstGeom prst="blockArc">
          <a:avLst>
            <a:gd name="adj1" fmla="val 10757804"/>
            <a:gd name="adj2" fmla="val 16450911"/>
            <a:gd name="adj3" fmla="val 464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1254D-6219-4F1C-98C9-8CD68369B3CB}">
      <dsp:nvSpPr>
        <dsp:cNvPr id="0" name=""/>
        <dsp:cNvSpPr/>
      </dsp:nvSpPr>
      <dsp:spPr>
        <a:xfrm>
          <a:off x="1156830" y="379341"/>
          <a:ext cx="1974386" cy="1974386"/>
        </a:xfrm>
        <a:prstGeom prst="blockArc">
          <a:avLst>
            <a:gd name="adj1" fmla="val 5147298"/>
            <a:gd name="adj2" fmla="val 10776241"/>
            <a:gd name="adj3" fmla="val 464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B40B4-8CAE-4A53-89E5-243E3357743C}">
      <dsp:nvSpPr>
        <dsp:cNvPr id="0" name=""/>
        <dsp:cNvSpPr/>
      </dsp:nvSpPr>
      <dsp:spPr>
        <a:xfrm>
          <a:off x="1320392" y="381208"/>
          <a:ext cx="1974386" cy="1974386"/>
        </a:xfrm>
        <a:prstGeom prst="blockArc">
          <a:avLst>
            <a:gd name="adj1" fmla="val 17111"/>
            <a:gd name="adj2" fmla="val 5731152"/>
            <a:gd name="adj3" fmla="val 464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2B456-B75D-4C9E-BB00-242AD8740F41}">
      <dsp:nvSpPr>
        <dsp:cNvPr id="0" name=""/>
        <dsp:cNvSpPr/>
      </dsp:nvSpPr>
      <dsp:spPr>
        <a:xfrm>
          <a:off x="1320479" y="372205"/>
          <a:ext cx="1974386" cy="1974386"/>
        </a:xfrm>
        <a:prstGeom prst="blockArc">
          <a:avLst>
            <a:gd name="adj1" fmla="val 15866565"/>
            <a:gd name="adj2" fmla="val 49207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7BFF7-FE4A-4133-86DF-A5CC6948336B}">
      <dsp:nvSpPr>
        <dsp:cNvPr id="0" name=""/>
        <dsp:cNvSpPr/>
      </dsp:nvSpPr>
      <dsp:spPr>
        <a:xfrm>
          <a:off x="1859143" y="1001907"/>
          <a:ext cx="710295" cy="724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Value</a:t>
          </a:r>
          <a:endParaRPr lang="en-US" sz="2000" kern="1200" dirty="0"/>
        </a:p>
      </dsp:txBody>
      <dsp:txXfrm>
        <a:off x="1963163" y="1107941"/>
        <a:ext cx="502255" cy="511978"/>
      </dsp:txXfrm>
    </dsp:sp>
    <dsp:sp modelId="{1A4EF7DF-3E63-4325-AD91-5E1BF77F9CCC}">
      <dsp:nvSpPr>
        <dsp:cNvPr id="0" name=""/>
        <dsp:cNvSpPr/>
      </dsp:nvSpPr>
      <dsp:spPr>
        <a:xfrm>
          <a:off x="1624388" y="-79882"/>
          <a:ext cx="1179805" cy="9590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Organization</a:t>
          </a:r>
          <a:endParaRPr lang="el-GR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(Governance Strategy, infra-structure)</a:t>
          </a:r>
        </a:p>
      </dsp:txBody>
      <dsp:txXfrm>
        <a:off x="1797166" y="60571"/>
        <a:ext cx="834249" cy="678169"/>
      </dsp:txXfrm>
    </dsp:sp>
    <dsp:sp modelId="{725DA6CB-27EA-4693-AB8F-AC2B9D1C0A57}">
      <dsp:nvSpPr>
        <dsp:cNvPr id="0" name=""/>
        <dsp:cNvSpPr/>
      </dsp:nvSpPr>
      <dsp:spPr>
        <a:xfrm>
          <a:off x="2667724" y="979375"/>
          <a:ext cx="1208248" cy="7876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Human Resources and Capabilities</a:t>
          </a:r>
        </a:p>
      </dsp:txBody>
      <dsp:txXfrm>
        <a:off x="2844668" y="1094724"/>
        <a:ext cx="854360" cy="556952"/>
      </dsp:txXfrm>
    </dsp:sp>
    <dsp:sp modelId="{FAE95EDA-B0FF-41D2-ACC3-0CDEE431F253}">
      <dsp:nvSpPr>
        <dsp:cNvPr id="0" name=""/>
        <dsp:cNvSpPr/>
      </dsp:nvSpPr>
      <dsp:spPr>
        <a:xfrm>
          <a:off x="1665577" y="2009904"/>
          <a:ext cx="1098530" cy="6366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Technology and Innovation</a:t>
          </a:r>
        </a:p>
      </dsp:txBody>
      <dsp:txXfrm>
        <a:off x="1826453" y="2103132"/>
        <a:ext cx="776778" cy="450147"/>
      </dsp:txXfrm>
    </dsp:sp>
    <dsp:sp modelId="{F79FBB5B-F322-4583-A7BF-58C99E3B286F}">
      <dsp:nvSpPr>
        <dsp:cNvPr id="0" name=""/>
        <dsp:cNvSpPr/>
      </dsp:nvSpPr>
      <dsp:spPr>
        <a:xfrm>
          <a:off x="571105" y="999461"/>
          <a:ext cx="1217333" cy="74747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Increasing returns to scale</a:t>
          </a:r>
        </a:p>
      </dsp:txBody>
      <dsp:txXfrm>
        <a:off x="749379" y="1108926"/>
        <a:ext cx="860785" cy="528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3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0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2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9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0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0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3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9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0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8684-F69E-1248-9028-0E53111760E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68EC6-61DE-0B4F-BE14-5AAE97F5E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49AFF1-2146-A1BE-8812-46ED0D2A193F}"/>
              </a:ext>
            </a:extLst>
          </p:cNvPr>
          <p:cNvSpPr/>
          <p:nvPr/>
        </p:nvSpPr>
        <p:spPr>
          <a:xfrm>
            <a:off x="9240" y="1013553"/>
            <a:ext cx="12182740" cy="58444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63C6A0-7339-E73D-640B-B33694007E4F}"/>
              </a:ext>
            </a:extLst>
          </p:cNvPr>
          <p:cNvSpPr txBox="1"/>
          <p:nvPr/>
        </p:nvSpPr>
        <p:spPr>
          <a:xfrm>
            <a:off x="2581464" y="1782370"/>
            <a:ext cx="653665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chemeClr val="bg1">
                  <a:lumMod val="65000"/>
                </a:schemeClr>
              </a:buClr>
            </a:pPr>
            <a:r>
              <a:rPr lang="en-US" b="1" dirty="0">
                <a:solidFill>
                  <a:srgbClr val="2F2F2F"/>
                </a:solidFill>
                <a:latin typeface="Raleway" pitchFamily="2" charset="0"/>
              </a:rPr>
              <a:t>Antitrust and industrial policy for sustainable development in the era of born global digital platforms</a:t>
            </a:r>
          </a:p>
          <a:p>
            <a:pPr algn="ctr">
              <a:buClr>
                <a:schemeClr val="bg1">
                  <a:lumMod val="65000"/>
                </a:schemeClr>
              </a:buClr>
            </a:pPr>
            <a:endParaRPr lang="el-GR" dirty="0">
              <a:solidFill>
                <a:srgbClr val="2F2F2F"/>
              </a:solidFill>
              <a:latin typeface="Raleway" pitchFamily="2" charset="0"/>
            </a:endParaRPr>
          </a:p>
          <a:p>
            <a:pPr algn="ctr">
              <a:buClr>
                <a:schemeClr val="bg1">
                  <a:lumMod val="65000"/>
                </a:schemeClr>
              </a:buClr>
            </a:pPr>
            <a:r>
              <a:rPr lang="en-US" dirty="0">
                <a:solidFill>
                  <a:srgbClr val="2F2F2F"/>
                </a:solidFill>
                <a:latin typeface="Raleway" pitchFamily="2" charset="0"/>
              </a:rPr>
              <a:t>Chris </a:t>
            </a:r>
            <a:r>
              <a:rPr lang="en-US" dirty="0" err="1">
                <a:solidFill>
                  <a:srgbClr val="2F2F2F"/>
                </a:solidFill>
                <a:latin typeface="Raleway" pitchFamily="2" charset="0"/>
              </a:rPr>
              <a:t>Pitelis</a:t>
            </a:r>
            <a:r>
              <a:rPr lang="en-US" dirty="0">
                <a:solidFill>
                  <a:srgbClr val="2F2F2F"/>
                </a:solidFill>
                <a:latin typeface="Raleway" pitchFamily="2" charset="0"/>
              </a:rPr>
              <a:t>, </a:t>
            </a:r>
          </a:p>
          <a:p>
            <a:pPr algn="ctr">
              <a:buClr>
                <a:schemeClr val="bg1">
                  <a:lumMod val="65000"/>
                </a:schemeClr>
              </a:buClr>
            </a:pPr>
            <a:r>
              <a:rPr lang="en-US" dirty="0">
                <a:solidFill>
                  <a:srgbClr val="2F2F2F"/>
                </a:solidFill>
                <a:latin typeface="Raleway" pitchFamily="2" charset="0"/>
              </a:rPr>
              <a:t>University of Leeds</a:t>
            </a:r>
            <a:endParaRPr lang="el-GR" dirty="0">
              <a:solidFill>
                <a:srgbClr val="2F2F2F"/>
              </a:solidFill>
              <a:latin typeface="Raleway" pitchFamily="2" charset="0"/>
            </a:endParaRPr>
          </a:p>
          <a:p>
            <a:pPr algn="ctr">
              <a:buClr>
                <a:schemeClr val="bg1">
                  <a:lumMod val="65000"/>
                </a:schemeClr>
              </a:buClr>
            </a:pPr>
            <a:endParaRPr lang="en-US" dirty="0">
              <a:solidFill>
                <a:srgbClr val="2F2F2F"/>
              </a:solidFill>
              <a:latin typeface="Raleway" pitchFamily="2" charset="0"/>
            </a:endParaRPr>
          </a:p>
          <a:p>
            <a:pPr algn="ctr">
              <a:buClr>
                <a:schemeClr val="bg1">
                  <a:lumMod val="65000"/>
                </a:schemeClr>
              </a:buClr>
            </a:pPr>
            <a:r>
              <a:rPr lang="en-US" dirty="0">
                <a:solidFill>
                  <a:srgbClr val="2F2F2F"/>
                </a:solidFill>
                <a:latin typeface="Raleway" pitchFamily="2" charset="0"/>
              </a:rPr>
              <a:t>Eleni </a:t>
            </a:r>
            <a:r>
              <a:rPr lang="en-US" dirty="0" err="1">
                <a:solidFill>
                  <a:srgbClr val="2F2F2F"/>
                </a:solidFill>
                <a:latin typeface="Raleway" pitchFamily="2" charset="0"/>
              </a:rPr>
              <a:t>Piteli</a:t>
            </a:r>
            <a:endParaRPr lang="en-US" dirty="0">
              <a:solidFill>
                <a:srgbClr val="2F2F2F"/>
              </a:solidFill>
              <a:latin typeface="Raleway" pitchFamily="2" charset="0"/>
            </a:endParaRPr>
          </a:p>
          <a:p>
            <a:pPr algn="ctr">
              <a:buClr>
                <a:schemeClr val="bg1">
                  <a:lumMod val="65000"/>
                </a:schemeClr>
              </a:buClr>
            </a:pPr>
            <a:r>
              <a:rPr lang="en-US" dirty="0">
                <a:solidFill>
                  <a:srgbClr val="2F2F2F"/>
                </a:solidFill>
                <a:latin typeface="Raleway" pitchFamily="2" charset="0"/>
              </a:rPr>
              <a:t>University of Sussex</a:t>
            </a:r>
          </a:p>
          <a:p>
            <a:pPr algn="ctr">
              <a:buClr>
                <a:schemeClr val="bg1">
                  <a:lumMod val="65000"/>
                </a:schemeClr>
              </a:buClr>
            </a:pPr>
            <a:endParaRPr lang="en-US" dirty="0">
              <a:solidFill>
                <a:srgbClr val="2F2F2F"/>
              </a:solidFill>
              <a:latin typeface="Raleway" pitchFamily="2" charset="0"/>
            </a:endParaRPr>
          </a:p>
          <a:p>
            <a:pPr algn="ctr">
              <a:buClr>
                <a:schemeClr val="bg1">
                  <a:lumMod val="65000"/>
                </a:schemeClr>
              </a:buClr>
            </a:pPr>
            <a:r>
              <a:rPr lang="en-US" dirty="0">
                <a:solidFill>
                  <a:srgbClr val="2F2F2F"/>
                </a:solidFill>
                <a:latin typeface="Raleway" pitchFamily="2" charset="0"/>
              </a:rPr>
              <a:t>Warsaw, 21 October 2023</a:t>
            </a:r>
          </a:p>
          <a:p>
            <a:pPr algn="ctr">
              <a:buClr>
                <a:schemeClr val="bg1">
                  <a:lumMod val="65000"/>
                </a:schemeClr>
              </a:buClr>
            </a:pPr>
            <a:r>
              <a:rPr lang="en-US" dirty="0">
                <a:solidFill>
                  <a:srgbClr val="2F2F2F"/>
                </a:solidFill>
                <a:latin typeface="Raleway" pitchFamily="2" charset="0"/>
              </a:rPr>
              <a:t>Investment for Growth 11th NBP Annual Flagship Conference on the Future of the European Economy (</a:t>
            </a:r>
            <a:r>
              <a:rPr lang="en-US" dirty="0" err="1">
                <a:solidFill>
                  <a:srgbClr val="2F2F2F"/>
                </a:solidFill>
                <a:latin typeface="Raleway" pitchFamily="2" charset="0"/>
              </a:rPr>
              <a:t>CoFEE</a:t>
            </a:r>
            <a:r>
              <a:rPr lang="en-US" dirty="0">
                <a:solidFill>
                  <a:srgbClr val="2F2F2F"/>
                </a:solidFill>
                <a:latin typeface="Raleway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338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9">
            <a:extLst>
              <a:ext uri="{FF2B5EF4-FFF2-40B4-BE49-F238E27FC236}">
                <a16:creationId xmlns:a16="http://schemas.microsoft.com/office/drawing/2014/main" id="{01BD9A6F-26F8-AA95-BBB2-780527DACF00}"/>
              </a:ext>
            </a:extLst>
          </p:cNvPr>
          <p:cNvSpPr txBox="1"/>
          <p:nvPr/>
        </p:nvSpPr>
        <p:spPr>
          <a:xfrm>
            <a:off x="-1" y="163326"/>
            <a:ext cx="6465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Conclusions</a:t>
            </a:r>
            <a:endParaRPr lang="es-MX" sz="1600" b="1" dirty="0">
              <a:solidFill>
                <a:srgbClr val="3685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E87C3A-484B-B1F9-9C02-7AE34ACA0B83}"/>
              </a:ext>
            </a:extLst>
          </p:cNvPr>
          <p:cNvCxnSpPr>
            <a:cxnSpLocks/>
          </p:cNvCxnSpPr>
          <p:nvPr/>
        </p:nvCxnSpPr>
        <p:spPr>
          <a:xfrm>
            <a:off x="0" y="748101"/>
            <a:ext cx="12192000" cy="0"/>
          </a:xfrm>
          <a:prstGeom prst="line">
            <a:avLst/>
          </a:prstGeom>
          <a:ln w="38100">
            <a:solidFill>
              <a:srgbClr val="F18E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213285C-2D5E-A4BD-DDB1-959E9913BDBD}"/>
              </a:ext>
            </a:extLst>
          </p:cNvPr>
          <p:cNvSpPr txBox="1"/>
          <p:nvPr/>
        </p:nvSpPr>
        <p:spPr>
          <a:xfrm>
            <a:off x="266580" y="911426"/>
            <a:ext cx="720563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PPPPs can help engender “mutual stewardship” and “monitoring” and  support  an anti-trust and industrial policy for sustainable value co-creation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International coordination may point to need for accountable (non-capturable/captured) sustainability-focused international anti-trust/competition policy organization (or more simply, the expansion and enhancement of the WTO remit?)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Despite their apparent orthogonality, pervasive market/sustainability failures can help bring closer (a more expansive variant of) the neoclassical with the postclassical views supporting a juggler-top-bottom-up orchestrator approach to anti-trust/competition and industrial policy </a:t>
            </a:r>
            <a:endParaRPr lang="en-US" b="1" i="0" dirty="0">
              <a:solidFill>
                <a:srgbClr val="2F2F2F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2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E87C3A-484B-B1F9-9C02-7AE34ACA0B83}"/>
              </a:ext>
            </a:extLst>
          </p:cNvPr>
          <p:cNvCxnSpPr>
            <a:cxnSpLocks/>
          </p:cNvCxnSpPr>
          <p:nvPr/>
        </p:nvCxnSpPr>
        <p:spPr>
          <a:xfrm>
            <a:off x="9240" y="1071374"/>
            <a:ext cx="12192000" cy="0"/>
          </a:xfrm>
          <a:prstGeom prst="line">
            <a:avLst/>
          </a:prstGeom>
          <a:ln w="38100">
            <a:solidFill>
              <a:srgbClr val="F18E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C3E07B17-C0C2-FD7F-3832-C050D7D09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218" y="1357745"/>
            <a:ext cx="6779491" cy="376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4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25273D-93AC-6D74-EA12-05ABC25C07A9}"/>
              </a:ext>
            </a:extLst>
          </p:cNvPr>
          <p:cNvSpPr/>
          <p:nvPr/>
        </p:nvSpPr>
        <p:spPr>
          <a:xfrm>
            <a:off x="0" y="1182548"/>
            <a:ext cx="12192000" cy="5407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00540D-8F6F-876A-8968-54A8F75793D3}"/>
              </a:ext>
            </a:extLst>
          </p:cNvPr>
          <p:cNvCxnSpPr>
            <a:cxnSpLocks/>
          </p:cNvCxnSpPr>
          <p:nvPr/>
        </p:nvCxnSpPr>
        <p:spPr>
          <a:xfrm>
            <a:off x="0" y="958932"/>
            <a:ext cx="2259623" cy="0"/>
          </a:xfrm>
          <a:prstGeom prst="line">
            <a:avLst/>
          </a:prstGeom>
          <a:ln w="38100">
            <a:solidFill>
              <a:srgbClr val="F18E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696D212-4FE9-DBC1-187E-A1A902F2E8E2}"/>
              </a:ext>
            </a:extLst>
          </p:cNvPr>
          <p:cNvSpPr txBox="1"/>
          <p:nvPr/>
        </p:nvSpPr>
        <p:spPr>
          <a:xfrm>
            <a:off x="7628302" y="2672435"/>
            <a:ext cx="579382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i="0" cap="all" dirty="0">
                <a:solidFill>
                  <a:srgbClr val="FFFFFF"/>
                </a:solidFill>
                <a:effectLst/>
                <a:latin typeface="Raleway" pitchFamily="2" charset="0"/>
              </a:rPr>
              <a:t>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F8C87F-6A2E-53D3-6912-34F640D45970}"/>
              </a:ext>
            </a:extLst>
          </p:cNvPr>
          <p:cNvSpPr/>
          <p:nvPr/>
        </p:nvSpPr>
        <p:spPr>
          <a:xfrm>
            <a:off x="266581" y="2835280"/>
            <a:ext cx="4839097" cy="3567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9">
            <a:extLst>
              <a:ext uri="{FF2B5EF4-FFF2-40B4-BE49-F238E27FC236}">
                <a16:creationId xmlns:a16="http://schemas.microsoft.com/office/drawing/2014/main" id="{94478A2D-7181-6723-A95B-548C95C553DE}"/>
              </a:ext>
            </a:extLst>
          </p:cNvPr>
          <p:cNvSpPr txBox="1"/>
          <p:nvPr/>
        </p:nvSpPr>
        <p:spPr>
          <a:xfrm>
            <a:off x="64655" y="-75711"/>
            <a:ext cx="8641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4B5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leway" pitchFamily="2" charset="0"/>
                <a:cs typeface="Arial" panose="020B0604020202020204" pitchFamily="34" charset="0"/>
              </a:rPr>
              <a:t>Figure 1.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4B5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leway" pitchFamily="2" charset="0"/>
                <a:cs typeface="Arial" panose="020B0604020202020204" pitchFamily="34" charset="0"/>
              </a:rPr>
              <a:t>‘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4B5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leway" pitchFamily="2" charset="0"/>
                <a:cs typeface="Arial" panose="020B0604020202020204" pitchFamily="34" charset="0"/>
              </a:rPr>
              <a:t>Neoclassical’ economic approach: efficient allocation of  ‘scarce’ resources and consumer surplus/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F4B5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leway" pitchFamily="2" charset="0"/>
                <a:cs typeface="Arial" panose="020B0604020202020204" pitchFamily="34" charset="0"/>
              </a:rPr>
              <a:t>‘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4B5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leway" pitchFamily="2" charset="0"/>
                <a:cs typeface="Arial" panose="020B0604020202020204" pitchFamily="34" charset="0"/>
              </a:rPr>
              <a:t>welfare’ in the context of models of price-output equilibria in different types of industry structures-FOCUS ON PRICES  </a:t>
            </a:r>
          </a:p>
        </p:txBody>
      </p:sp>
      <p:grpSp>
        <p:nvGrpSpPr>
          <p:cNvPr id="13" name="Group 1">
            <a:extLst>
              <a:ext uri="{FF2B5EF4-FFF2-40B4-BE49-F238E27FC236}">
                <a16:creationId xmlns:a16="http://schemas.microsoft.com/office/drawing/2014/main" id="{C1082C15-6181-0DB3-ABB7-617461A99287}"/>
              </a:ext>
            </a:extLst>
          </p:cNvPr>
          <p:cNvGrpSpPr/>
          <p:nvPr/>
        </p:nvGrpSpPr>
        <p:grpSpPr>
          <a:xfrm>
            <a:off x="621102" y="1608004"/>
            <a:ext cx="7544171" cy="4795229"/>
            <a:chOff x="300967" y="2080024"/>
            <a:chExt cx="6708079" cy="4744106"/>
          </a:xfrm>
        </p:grpSpPr>
        <p:cxnSp>
          <p:nvCxnSpPr>
            <p:cNvPr id="17" name="Straight Arrow Connector 7">
              <a:extLst>
                <a:ext uri="{FF2B5EF4-FFF2-40B4-BE49-F238E27FC236}">
                  <a16:creationId xmlns:a16="http://schemas.microsoft.com/office/drawing/2014/main" id="{79B7E5F3-B96C-51F4-A5A7-62DBBD23B9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5541" y="2213811"/>
              <a:ext cx="0" cy="38902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3">
              <a:extLst>
                <a:ext uri="{FF2B5EF4-FFF2-40B4-BE49-F238E27FC236}">
                  <a16:creationId xmlns:a16="http://schemas.microsoft.com/office/drawing/2014/main" id="{12B84454-82E1-E137-B222-DAE80E657AA0}"/>
                </a:ext>
              </a:extLst>
            </p:cNvPr>
            <p:cNvCxnSpPr>
              <a:cxnSpLocks/>
            </p:cNvCxnSpPr>
            <p:nvPr/>
          </p:nvCxnSpPr>
          <p:spPr>
            <a:xfrm>
              <a:off x="815541" y="6093598"/>
              <a:ext cx="5532707" cy="236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4">
              <a:extLst>
                <a:ext uri="{FF2B5EF4-FFF2-40B4-BE49-F238E27FC236}">
                  <a16:creationId xmlns:a16="http://schemas.microsoft.com/office/drawing/2014/main" id="{00B0FBBA-ED26-91D7-31CF-B7D8681D2A09}"/>
                </a:ext>
              </a:extLst>
            </p:cNvPr>
            <p:cNvCxnSpPr>
              <a:cxnSpLocks/>
            </p:cNvCxnSpPr>
            <p:nvPr/>
          </p:nvCxnSpPr>
          <p:spPr>
            <a:xfrm>
              <a:off x="805868" y="2487549"/>
              <a:ext cx="5837922" cy="399802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5">
              <a:extLst>
                <a:ext uri="{FF2B5EF4-FFF2-40B4-BE49-F238E27FC236}">
                  <a16:creationId xmlns:a16="http://schemas.microsoft.com/office/drawing/2014/main" id="{607E9613-C445-A281-0197-83FD8066A11D}"/>
                </a:ext>
              </a:extLst>
            </p:cNvPr>
            <p:cNvCxnSpPr>
              <a:cxnSpLocks/>
            </p:cNvCxnSpPr>
            <p:nvPr/>
          </p:nvCxnSpPr>
          <p:spPr>
            <a:xfrm>
              <a:off x="1626122" y="4754022"/>
              <a:ext cx="2819361" cy="392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6">
              <a:extLst>
                <a:ext uri="{FF2B5EF4-FFF2-40B4-BE49-F238E27FC236}">
                  <a16:creationId xmlns:a16="http://schemas.microsoft.com/office/drawing/2014/main" id="{3F1F1AF7-3604-F092-7BF4-5ACB479CB0CD}"/>
                </a:ext>
              </a:extLst>
            </p:cNvPr>
            <p:cNvCxnSpPr>
              <a:cxnSpLocks/>
            </p:cNvCxnSpPr>
            <p:nvPr/>
          </p:nvCxnSpPr>
          <p:spPr>
            <a:xfrm>
              <a:off x="1239407" y="4141442"/>
              <a:ext cx="386715" cy="6175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8">
              <a:extLst>
                <a:ext uri="{FF2B5EF4-FFF2-40B4-BE49-F238E27FC236}">
                  <a16:creationId xmlns:a16="http://schemas.microsoft.com/office/drawing/2014/main" id="{AC0E7E02-CA35-4A5E-8771-5D2142044499}"/>
                </a:ext>
              </a:extLst>
            </p:cNvPr>
            <p:cNvCxnSpPr/>
            <p:nvPr/>
          </p:nvCxnSpPr>
          <p:spPr>
            <a:xfrm flipH="1" flipV="1">
              <a:off x="815541" y="4228236"/>
              <a:ext cx="2583180" cy="558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9">
              <a:extLst>
                <a:ext uri="{FF2B5EF4-FFF2-40B4-BE49-F238E27FC236}">
                  <a16:creationId xmlns:a16="http://schemas.microsoft.com/office/drawing/2014/main" id="{49AD3066-0C9F-9194-116E-4EB769036ECB}"/>
                </a:ext>
              </a:extLst>
            </p:cNvPr>
            <p:cNvCxnSpPr>
              <a:cxnSpLocks/>
              <a:endCxn id="34" idx="1"/>
            </p:cNvCxnSpPr>
            <p:nvPr/>
          </p:nvCxnSpPr>
          <p:spPr>
            <a:xfrm>
              <a:off x="815541" y="2496038"/>
              <a:ext cx="2984040" cy="4158815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" name="Straight Connector 22">
              <a:extLst>
                <a:ext uri="{FF2B5EF4-FFF2-40B4-BE49-F238E27FC236}">
                  <a16:creationId xmlns:a16="http://schemas.microsoft.com/office/drawing/2014/main" id="{7C1690B4-DF3E-B390-5782-97D34675A0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5868" y="3593598"/>
              <a:ext cx="1639947" cy="1341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" name="Straight Connector 23">
              <a:extLst>
                <a:ext uri="{FF2B5EF4-FFF2-40B4-BE49-F238E27FC236}">
                  <a16:creationId xmlns:a16="http://schemas.microsoft.com/office/drawing/2014/main" id="{F383B3D4-E516-0AE0-8ECE-970C06BEDCE3}"/>
                </a:ext>
              </a:extLst>
            </p:cNvPr>
            <p:cNvCxnSpPr>
              <a:cxnSpLocks/>
            </p:cNvCxnSpPr>
            <p:nvPr/>
          </p:nvCxnSpPr>
          <p:spPr>
            <a:xfrm>
              <a:off x="2445815" y="3614553"/>
              <a:ext cx="0" cy="252210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6" name="Straight Connector 28">
              <a:extLst>
                <a:ext uri="{FF2B5EF4-FFF2-40B4-BE49-F238E27FC236}">
                  <a16:creationId xmlns:a16="http://schemas.microsoft.com/office/drawing/2014/main" id="{8F51DA2B-4527-BE58-8656-551123C8621C}"/>
                </a:ext>
              </a:extLst>
            </p:cNvPr>
            <p:cNvCxnSpPr>
              <a:cxnSpLocks/>
            </p:cNvCxnSpPr>
            <p:nvPr/>
          </p:nvCxnSpPr>
          <p:spPr>
            <a:xfrm>
              <a:off x="3417287" y="4284116"/>
              <a:ext cx="20237" cy="18017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>
              <a:extLst>
                <a:ext uri="{FF2B5EF4-FFF2-40B4-BE49-F238E27FC236}">
                  <a16:creationId xmlns:a16="http://schemas.microsoft.com/office/drawing/2014/main" id="{3B6F1D64-68CE-C12A-EE9F-8F51CAFFC383}"/>
                </a:ext>
              </a:extLst>
            </p:cNvPr>
            <p:cNvCxnSpPr>
              <a:cxnSpLocks/>
            </p:cNvCxnSpPr>
            <p:nvPr/>
          </p:nvCxnSpPr>
          <p:spPr>
            <a:xfrm>
              <a:off x="4188597" y="4817342"/>
              <a:ext cx="0" cy="1299921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8" name="Straight Connector 32">
              <a:extLst>
                <a:ext uri="{FF2B5EF4-FFF2-40B4-BE49-F238E27FC236}">
                  <a16:creationId xmlns:a16="http://schemas.microsoft.com/office/drawing/2014/main" id="{15081B51-A3CD-2E4F-B8BB-FD1AC4CA82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1155" y="4752820"/>
              <a:ext cx="763765" cy="3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9" name="Straight Connector 34">
              <a:extLst>
                <a:ext uri="{FF2B5EF4-FFF2-40B4-BE49-F238E27FC236}">
                  <a16:creationId xmlns:a16="http://schemas.microsoft.com/office/drawing/2014/main" id="{9394DCA8-F6DF-C8C0-C2C2-93E01C4334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85109" y="4708873"/>
              <a:ext cx="23595" cy="1427784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B1D6B79-A991-BE2E-E124-9B744EEFDB50}"/>
                </a:ext>
              </a:extLst>
            </p:cNvPr>
            <p:cNvSpPr txBox="1"/>
            <p:nvPr/>
          </p:nvSpPr>
          <p:spPr>
            <a:xfrm>
              <a:off x="441105" y="2080024"/>
              <a:ext cx="164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B5A5F8D-5D56-1F07-AF8C-6487FF17E07F}"/>
                </a:ext>
              </a:extLst>
            </p:cNvPr>
            <p:cNvSpPr txBox="1"/>
            <p:nvPr/>
          </p:nvSpPr>
          <p:spPr>
            <a:xfrm>
              <a:off x="6844661" y="6117263"/>
              <a:ext cx="164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057EB1F-F48C-9A1F-16C8-FE5FDA464021}"/>
                </a:ext>
              </a:extLst>
            </p:cNvPr>
            <p:cNvSpPr txBox="1"/>
            <p:nvPr/>
          </p:nvSpPr>
          <p:spPr>
            <a:xfrm>
              <a:off x="6069631" y="6331516"/>
              <a:ext cx="164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C752697-2CFF-6D26-C96D-51DFE82B4186}"/>
                </a:ext>
              </a:extLst>
            </p:cNvPr>
            <p:cNvSpPr txBox="1"/>
            <p:nvPr/>
          </p:nvSpPr>
          <p:spPr>
            <a:xfrm>
              <a:off x="4028582" y="6059330"/>
              <a:ext cx="45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B642768-08EB-03AE-46EC-5196040C30AC}"/>
                </a:ext>
              </a:extLst>
            </p:cNvPr>
            <p:cNvSpPr txBox="1"/>
            <p:nvPr/>
          </p:nvSpPr>
          <p:spPr>
            <a:xfrm>
              <a:off x="3799581" y="6485576"/>
              <a:ext cx="6459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61ED6D6-BBEF-90A7-E919-9F844F5C148B}"/>
                </a:ext>
              </a:extLst>
            </p:cNvPr>
            <p:cNvSpPr txBox="1"/>
            <p:nvPr/>
          </p:nvSpPr>
          <p:spPr>
            <a:xfrm>
              <a:off x="3097182" y="6088019"/>
              <a:ext cx="45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BEB807F-A34A-C23E-E802-CEFCBE81C9D2}"/>
                </a:ext>
              </a:extLst>
            </p:cNvPr>
            <p:cNvSpPr txBox="1"/>
            <p:nvPr/>
          </p:nvSpPr>
          <p:spPr>
            <a:xfrm>
              <a:off x="2317233" y="6038132"/>
              <a:ext cx="546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514BA4D-5BA6-4FD1-7051-2204C35DAB2B}"/>
                </a:ext>
              </a:extLst>
            </p:cNvPr>
            <p:cNvSpPr txBox="1"/>
            <p:nvPr/>
          </p:nvSpPr>
          <p:spPr>
            <a:xfrm>
              <a:off x="1202276" y="6076741"/>
              <a:ext cx="695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MES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5936C28-7DF2-A356-EADC-7A6DF665720C}"/>
                </a:ext>
              </a:extLst>
            </p:cNvPr>
            <p:cNvSpPr txBox="1"/>
            <p:nvPr/>
          </p:nvSpPr>
          <p:spPr>
            <a:xfrm>
              <a:off x="4465601" y="4589952"/>
              <a:ext cx="695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LAC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5BEC39-8BE5-3E88-7EBD-8F8AF99A810B}"/>
                </a:ext>
              </a:extLst>
            </p:cNvPr>
            <p:cNvSpPr txBox="1"/>
            <p:nvPr/>
          </p:nvSpPr>
          <p:spPr>
            <a:xfrm>
              <a:off x="300967" y="3310077"/>
              <a:ext cx="5677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2B039D-38AE-C601-A509-2DD3CD01BC94}"/>
                </a:ext>
              </a:extLst>
            </p:cNvPr>
            <p:cNvSpPr txBox="1"/>
            <p:nvPr/>
          </p:nvSpPr>
          <p:spPr>
            <a:xfrm>
              <a:off x="340451" y="4031765"/>
              <a:ext cx="5677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370218-B744-3008-0D2C-77F4E8DD13EA}"/>
                </a:ext>
              </a:extLst>
            </p:cNvPr>
            <p:cNvSpPr txBox="1"/>
            <p:nvPr/>
          </p:nvSpPr>
          <p:spPr>
            <a:xfrm>
              <a:off x="328713" y="4533955"/>
              <a:ext cx="5677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235B899-6326-5C50-C97D-F3A433EC171A}"/>
                </a:ext>
              </a:extLst>
            </p:cNvPr>
            <p:cNvSpPr txBox="1"/>
            <p:nvPr/>
          </p:nvSpPr>
          <p:spPr>
            <a:xfrm>
              <a:off x="996645" y="5186719"/>
              <a:ext cx="164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ED168C4-17B8-921B-EB0B-0061D1745FDC}"/>
                </a:ext>
              </a:extLst>
            </p:cNvPr>
            <p:cNvSpPr txBox="1"/>
            <p:nvPr/>
          </p:nvSpPr>
          <p:spPr>
            <a:xfrm>
              <a:off x="3706497" y="5189085"/>
              <a:ext cx="164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44" name="Arrow: Left-Right 53">
              <a:extLst>
                <a:ext uri="{FF2B5EF4-FFF2-40B4-BE49-F238E27FC236}">
                  <a16:creationId xmlns:a16="http://schemas.microsoft.com/office/drawing/2014/main" id="{1728866B-F3F0-9923-775E-8A562B09AA29}"/>
                </a:ext>
              </a:extLst>
            </p:cNvPr>
            <p:cNvSpPr/>
            <p:nvPr/>
          </p:nvSpPr>
          <p:spPr>
            <a:xfrm>
              <a:off x="972369" y="5687224"/>
              <a:ext cx="316230" cy="45085"/>
            </a:xfrm>
            <a:prstGeom prst="left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Arrow: Left-Right 54">
              <a:extLst>
                <a:ext uri="{FF2B5EF4-FFF2-40B4-BE49-F238E27FC236}">
                  <a16:creationId xmlns:a16="http://schemas.microsoft.com/office/drawing/2014/main" id="{BB7E9A8B-BA27-402B-177E-D8DC79D34BB5}"/>
                </a:ext>
              </a:extLst>
            </p:cNvPr>
            <p:cNvSpPr/>
            <p:nvPr/>
          </p:nvSpPr>
          <p:spPr>
            <a:xfrm>
              <a:off x="3681169" y="5685617"/>
              <a:ext cx="316230" cy="45085"/>
            </a:xfrm>
            <a:prstGeom prst="left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Connector 59">
              <a:extLst>
                <a:ext uri="{FF2B5EF4-FFF2-40B4-BE49-F238E27FC236}">
                  <a16:creationId xmlns:a16="http://schemas.microsoft.com/office/drawing/2014/main" id="{D70CBEB4-2673-155C-6D8D-E04786029FDC}"/>
                </a:ext>
              </a:extLst>
            </p:cNvPr>
            <p:cNvCxnSpPr>
              <a:stCxn id="42" idx="0"/>
            </p:cNvCxnSpPr>
            <p:nvPr/>
          </p:nvCxnSpPr>
          <p:spPr>
            <a:xfrm>
              <a:off x="1078838" y="5186719"/>
              <a:ext cx="20976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60">
              <a:extLst>
                <a:ext uri="{FF2B5EF4-FFF2-40B4-BE49-F238E27FC236}">
                  <a16:creationId xmlns:a16="http://schemas.microsoft.com/office/drawing/2014/main" id="{F97EA65D-7C20-7FB0-F99D-A49CFC8537F3}"/>
                </a:ext>
              </a:extLst>
            </p:cNvPr>
            <p:cNvCxnSpPr>
              <a:cxnSpLocks/>
            </p:cNvCxnSpPr>
            <p:nvPr/>
          </p:nvCxnSpPr>
          <p:spPr>
            <a:xfrm>
              <a:off x="3766001" y="5186719"/>
              <a:ext cx="20976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060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7BFCF0-F2EB-E27C-3A3F-B35CE8CDB2DB}"/>
              </a:ext>
            </a:extLst>
          </p:cNvPr>
          <p:cNvSpPr txBox="1"/>
          <p:nvPr/>
        </p:nvSpPr>
        <p:spPr>
          <a:xfrm>
            <a:off x="238539" y="156216"/>
            <a:ext cx="7076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4B54B"/>
                </a:solidFill>
                <a:uLnTx/>
                <a:uFillTx/>
                <a:latin typeface="Raleway" pitchFamily="2" charset="0"/>
                <a:cs typeface="Arial" panose="020B0604020202020204" pitchFamily="34" charset="0"/>
              </a:rPr>
              <a:t>Anti-trust and industrial policy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F398E-0934-ABE7-545F-48B5CAF5C497}"/>
              </a:ext>
            </a:extLst>
          </p:cNvPr>
          <p:cNvSpPr/>
          <p:nvPr/>
        </p:nvSpPr>
        <p:spPr>
          <a:xfrm>
            <a:off x="98324" y="618065"/>
            <a:ext cx="10814092" cy="471306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E28CC5-FC85-2971-51BE-051B5F1C3036}"/>
              </a:ext>
            </a:extLst>
          </p:cNvPr>
          <p:cNvSpPr txBox="1"/>
          <p:nvPr/>
        </p:nvSpPr>
        <p:spPr>
          <a:xfrm>
            <a:off x="641786" y="993020"/>
            <a:ext cx="9019450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Conditional (minimally invasive) policy intervention in cases of market failures aimed to restore perfect competitive outcomes</a:t>
            </a:r>
            <a:endParaRPr kumimoji="0" lang="en-US" sz="1600" b="0" i="0" u="none" strike="sng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cs typeface="Arial" panose="020B0604020202020204" pitchFamily="34" charset="0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cs typeface="Arial" panose="020B0604020202020204" pitchFamily="34" charset="0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subject to the ‘Williamson trade-off’, the impact of industry structure on invention and innovation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(Arrow-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Demsetz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 exchange), second best considerations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,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 government failures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,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 not exacerbating market failures (and/or engendering market failures), considerations of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remediality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/(opportunity) cost of intervention 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(but expanding remit given pervasive externalities/market failures, especially in platform-based Big Tech firms)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Strength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: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e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legant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, clear, simple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Limitation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: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s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tatic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cs typeface="Arial" panose="020B0604020202020204" pitchFamily="34" charset="0"/>
              </a:rPr>
              <a:t> (Pareto) efficiency, price-consumer surplus-welfare-based, competition as type of market structure, several more heroic assumptions about knowledge, innovation, capabilities, transaction costs etc. (several of which have helped engender alternatives that informed the next perspective)</a:t>
            </a:r>
          </a:p>
        </p:txBody>
      </p:sp>
      <p:pic>
        <p:nvPicPr>
          <p:cNvPr id="8" name="Picture 2" descr="WIF logo">
            <a:extLst>
              <a:ext uri="{FF2B5EF4-FFF2-40B4-BE49-F238E27FC236}">
                <a16:creationId xmlns:a16="http://schemas.microsoft.com/office/drawing/2014/main" id="{E50DD28A-5BBA-4D18-6129-E60537553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3" y="5835482"/>
            <a:ext cx="1401594" cy="98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11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A4DFB1C-E3CB-93B3-8DAD-F8A614E13753}"/>
              </a:ext>
            </a:extLst>
          </p:cNvPr>
          <p:cNvSpPr/>
          <p:nvPr/>
        </p:nvSpPr>
        <p:spPr>
          <a:xfrm>
            <a:off x="350982" y="858989"/>
            <a:ext cx="8243875" cy="58096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995534-7285-F32E-C279-466C78D2EA0A}"/>
              </a:ext>
            </a:extLst>
          </p:cNvPr>
          <p:cNvCxnSpPr>
            <a:cxnSpLocks/>
          </p:cNvCxnSpPr>
          <p:nvPr/>
        </p:nvCxnSpPr>
        <p:spPr>
          <a:xfrm>
            <a:off x="0" y="898726"/>
            <a:ext cx="2259623" cy="0"/>
          </a:xfrm>
          <a:prstGeom prst="line">
            <a:avLst/>
          </a:prstGeom>
          <a:ln w="38100">
            <a:solidFill>
              <a:srgbClr val="F18E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F93FFAA-15D0-49A2-CC02-56C2F02F1344}"/>
              </a:ext>
            </a:extLst>
          </p:cNvPr>
          <p:cNvSpPr/>
          <p:nvPr/>
        </p:nvSpPr>
        <p:spPr>
          <a:xfrm>
            <a:off x="266581" y="2835280"/>
            <a:ext cx="4839097" cy="3567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WIF logo">
            <a:extLst>
              <a:ext uri="{FF2B5EF4-FFF2-40B4-BE49-F238E27FC236}">
                <a16:creationId xmlns:a16="http://schemas.microsoft.com/office/drawing/2014/main" id="{79A839EE-099C-7E4B-35B1-0B7D3EF1C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276" y="6096394"/>
            <a:ext cx="1029494" cy="72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4">
            <a:extLst>
              <a:ext uri="{FF2B5EF4-FFF2-40B4-BE49-F238E27FC236}">
                <a16:creationId xmlns:a16="http://schemas.microsoft.com/office/drawing/2014/main" id="{B3D3500A-7DF8-7F75-2F59-0716EDC50D5B}"/>
              </a:ext>
            </a:extLst>
          </p:cNvPr>
          <p:cNvGrpSpPr/>
          <p:nvPr/>
        </p:nvGrpSpPr>
        <p:grpSpPr>
          <a:xfrm>
            <a:off x="266581" y="914235"/>
            <a:ext cx="8621386" cy="5412674"/>
            <a:chOff x="26357" y="797843"/>
            <a:chExt cx="8936240" cy="6114992"/>
          </a:xfrm>
        </p:grpSpPr>
        <p:cxnSp>
          <p:nvCxnSpPr>
            <p:cNvPr id="19" name="Straight Connector 39">
              <a:extLst>
                <a:ext uri="{FF2B5EF4-FFF2-40B4-BE49-F238E27FC236}">
                  <a16:creationId xmlns:a16="http://schemas.microsoft.com/office/drawing/2014/main" id="{883190B9-D36C-FE14-418F-E8FE26B796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6518" y="3593940"/>
              <a:ext cx="10170" cy="278077"/>
            </a:xfrm>
            <a:prstGeom prst="line">
              <a:avLst/>
            </a:prstGeom>
            <a:ln w="57150">
              <a:solidFill>
                <a:srgbClr val="B2C1D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40">
              <a:extLst>
                <a:ext uri="{FF2B5EF4-FFF2-40B4-BE49-F238E27FC236}">
                  <a16:creationId xmlns:a16="http://schemas.microsoft.com/office/drawing/2014/main" id="{616A3F98-987E-81C0-B013-B1590EB066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6688" y="4618299"/>
              <a:ext cx="0" cy="340017"/>
            </a:xfrm>
            <a:prstGeom prst="line">
              <a:avLst/>
            </a:prstGeom>
            <a:ln w="57150">
              <a:solidFill>
                <a:srgbClr val="B2C1D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41">
              <a:extLst>
                <a:ext uri="{FF2B5EF4-FFF2-40B4-BE49-F238E27FC236}">
                  <a16:creationId xmlns:a16="http://schemas.microsoft.com/office/drawing/2014/main" id="{5ADAFEDF-3AAD-A797-E9AE-BC4E44735F5B}"/>
                </a:ext>
              </a:extLst>
            </p:cNvPr>
            <p:cNvCxnSpPr>
              <a:cxnSpLocks/>
            </p:cNvCxnSpPr>
            <p:nvPr/>
          </p:nvCxnSpPr>
          <p:spPr>
            <a:xfrm>
              <a:off x="4780933" y="4242658"/>
              <a:ext cx="378563" cy="0"/>
            </a:xfrm>
            <a:prstGeom prst="line">
              <a:avLst/>
            </a:prstGeom>
            <a:ln w="57150">
              <a:solidFill>
                <a:srgbClr val="B2C1D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44">
              <a:extLst>
                <a:ext uri="{FF2B5EF4-FFF2-40B4-BE49-F238E27FC236}">
                  <a16:creationId xmlns:a16="http://schemas.microsoft.com/office/drawing/2014/main" id="{93509506-D6D0-897E-E8B8-13A6AF5E82E7}"/>
                </a:ext>
              </a:extLst>
            </p:cNvPr>
            <p:cNvCxnSpPr>
              <a:cxnSpLocks/>
            </p:cNvCxnSpPr>
            <p:nvPr/>
          </p:nvCxnSpPr>
          <p:spPr>
            <a:xfrm>
              <a:off x="3779134" y="4206948"/>
              <a:ext cx="282503" cy="0"/>
            </a:xfrm>
            <a:prstGeom prst="line">
              <a:avLst/>
            </a:prstGeom>
            <a:ln w="57150">
              <a:solidFill>
                <a:srgbClr val="B2C1D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Diagram 1">
              <a:extLst>
                <a:ext uri="{FF2B5EF4-FFF2-40B4-BE49-F238E27FC236}">
                  <a16:creationId xmlns:a16="http://schemas.microsoft.com/office/drawing/2014/main" id="{09540772-1005-88EB-06E0-A25F03D3E3C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16854423"/>
                </p:ext>
              </p:extLst>
            </p:nvPr>
          </p:nvGraphicFramePr>
          <p:xfrm>
            <a:off x="2186960" y="2769426"/>
            <a:ext cx="4585607" cy="28996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4" name="Oval 6">
              <a:extLst>
                <a:ext uri="{FF2B5EF4-FFF2-40B4-BE49-F238E27FC236}">
                  <a16:creationId xmlns:a16="http://schemas.microsoft.com/office/drawing/2014/main" id="{02B186F3-28CE-002D-93B1-38C80D0D288E}"/>
                </a:ext>
              </a:extLst>
            </p:cNvPr>
            <p:cNvSpPr/>
            <p:nvPr/>
          </p:nvSpPr>
          <p:spPr>
            <a:xfrm>
              <a:off x="2530549" y="2412347"/>
              <a:ext cx="3817087" cy="337622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09AAA90-4A8B-8B94-2891-FBC0EEF313B4}"/>
                </a:ext>
              </a:extLst>
            </p:cNvPr>
            <p:cNvSpPr txBox="1"/>
            <p:nvPr/>
          </p:nvSpPr>
          <p:spPr>
            <a:xfrm>
              <a:off x="3960614" y="2477021"/>
              <a:ext cx="1640638" cy="283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MICRO/FIRM</a:t>
              </a:r>
            </a:p>
          </p:txBody>
        </p:sp>
        <p:sp>
          <p:nvSpPr>
            <p:cNvPr id="26" name="Oval 8">
              <a:extLst>
                <a:ext uri="{FF2B5EF4-FFF2-40B4-BE49-F238E27FC236}">
                  <a16:creationId xmlns:a16="http://schemas.microsoft.com/office/drawing/2014/main" id="{E690D648-6DD2-3811-FD12-C8A16650A318}"/>
                </a:ext>
              </a:extLst>
            </p:cNvPr>
            <p:cNvSpPr/>
            <p:nvPr/>
          </p:nvSpPr>
          <p:spPr>
            <a:xfrm>
              <a:off x="1749288" y="1737013"/>
              <a:ext cx="5387008" cy="4276719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E4B5C3-26DF-86B1-B72E-0CDDBA1F5847}"/>
                </a:ext>
              </a:extLst>
            </p:cNvPr>
            <p:cNvSpPr txBox="1"/>
            <p:nvPr/>
          </p:nvSpPr>
          <p:spPr>
            <a:xfrm>
              <a:off x="2530550" y="1844270"/>
              <a:ext cx="3977920" cy="7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MESO/SECTOR-REGION-ECOSYSTEM</a:t>
              </a:r>
              <a:br>
                <a:rPr lang="en-US" sz="1100" dirty="0"/>
              </a:br>
              <a:r>
                <a:rPr lang="en-US" sz="1100" dirty="0"/>
                <a:t> conduct-structure, degree of oligopoly,  and regional-locational-ecosystem milieu</a:t>
              </a:r>
            </a:p>
          </p:txBody>
        </p:sp>
        <p:sp>
          <p:nvSpPr>
            <p:cNvPr id="28" name="Oval 10">
              <a:extLst>
                <a:ext uri="{FF2B5EF4-FFF2-40B4-BE49-F238E27FC236}">
                  <a16:creationId xmlns:a16="http://schemas.microsoft.com/office/drawing/2014/main" id="{C5BBA60C-54BE-399E-C47D-F174EC6CC4BD}"/>
                </a:ext>
              </a:extLst>
            </p:cNvPr>
            <p:cNvSpPr/>
            <p:nvPr/>
          </p:nvSpPr>
          <p:spPr>
            <a:xfrm>
              <a:off x="1271796" y="982940"/>
              <a:ext cx="6273611" cy="5383729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6E79ABF-A4DB-CFD4-7EBD-4BD8989FFE90}"/>
                </a:ext>
              </a:extLst>
            </p:cNvPr>
            <p:cNvSpPr txBox="1"/>
            <p:nvPr/>
          </p:nvSpPr>
          <p:spPr>
            <a:xfrm>
              <a:off x="2896826" y="967573"/>
              <a:ext cx="2927020" cy="803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NATION</a:t>
              </a:r>
              <a:br>
                <a:rPr lang="en-US" sz="1100" dirty="0"/>
              </a:br>
              <a:r>
                <a:rPr lang="en-US" sz="1100" dirty="0"/>
                <a:t>Institutional and macroeconomic environment-governance/policy mix, effective demand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98AA8F-3645-1BA5-565B-7E09F7EAA6D2}"/>
                </a:ext>
              </a:extLst>
            </p:cNvPr>
            <p:cNvSpPr txBox="1"/>
            <p:nvPr/>
          </p:nvSpPr>
          <p:spPr>
            <a:xfrm>
              <a:off x="26357" y="813684"/>
              <a:ext cx="1867696" cy="5358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Raleway" pitchFamily="2" charset="0"/>
                  <a:cs typeface="Arial" panose="020B0604020202020204" pitchFamily="34" charset="0"/>
                </a:rPr>
                <a:t>Entrepreneurship in Public/government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9216047-85F2-C674-7C26-050CDC7161F2}"/>
                </a:ext>
              </a:extLst>
            </p:cNvPr>
            <p:cNvSpPr txBox="1"/>
            <p:nvPr/>
          </p:nvSpPr>
          <p:spPr>
            <a:xfrm>
              <a:off x="3305898" y="6376983"/>
              <a:ext cx="2371002" cy="5358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Raleway" pitchFamily="2" charset="0"/>
                  <a:cs typeface="Arial" panose="020B0604020202020204" pitchFamily="34" charset="0"/>
                </a:rPr>
                <a:t>Entrepreneurship in  Private/market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3D1BEE-104E-CF47-4486-57CE7B7F1FE0}"/>
                </a:ext>
              </a:extLst>
            </p:cNvPr>
            <p:cNvSpPr txBox="1"/>
            <p:nvPr/>
          </p:nvSpPr>
          <p:spPr>
            <a:xfrm>
              <a:off x="6957440" y="797843"/>
              <a:ext cx="2005157" cy="5358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Raleway" pitchFamily="2" charset="0"/>
                  <a:cs typeface="Arial" panose="020B0604020202020204" pitchFamily="34" charset="0"/>
                </a:rPr>
                <a:t>Entrepreneurship in Polity/commons</a:t>
              </a:r>
            </a:p>
          </p:txBody>
        </p:sp>
        <p:cxnSp>
          <p:nvCxnSpPr>
            <p:cNvPr id="33" name="Straight Arrow Connector 16">
              <a:extLst>
                <a:ext uri="{FF2B5EF4-FFF2-40B4-BE49-F238E27FC236}">
                  <a16:creationId xmlns:a16="http://schemas.microsoft.com/office/drawing/2014/main" id="{CEE16BD8-7612-4EA0-EEC5-9F690B6505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87627" y="1363985"/>
              <a:ext cx="2209639" cy="494082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17">
              <a:extLst>
                <a:ext uri="{FF2B5EF4-FFF2-40B4-BE49-F238E27FC236}">
                  <a16:creationId xmlns:a16="http://schemas.microsoft.com/office/drawing/2014/main" id="{DFD73307-428B-34FC-B8B9-7787A89E10D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149" y="1249501"/>
              <a:ext cx="2272572" cy="5035392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18">
              <a:extLst>
                <a:ext uri="{FF2B5EF4-FFF2-40B4-BE49-F238E27FC236}">
                  <a16:creationId xmlns:a16="http://schemas.microsoft.com/office/drawing/2014/main" id="{80B9D65F-4CF5-4D3E-3BF3-4C535E57E4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61265" y="960464"/>
              <a:ext cx="4845899" cy="2532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22">
              <a:extLst>
                <a:ext uri="{FF2B5EF4-FFF2-40B4-BE49-F238E27FC236}">
                  <a16:creationId xmlns:a16="http://schemas.microsoft.com/office/drawing/2014/main" id="{8A93B913-8F48-03EA-7217-AF299E2E81C6}"/>
                </a:ext>
              </a:extLst>
            </p:cNvPr>
            <p:cNvCxnSpPr/>
            <p:nvPr/>
          </p:nvCxnSpPr>
          <p:spPr>
            <a:xfrm flipH="1">
              <a:off x="6641878" y="1236699"/>
              <a:ext cx="640723" cy="4871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27">
              <a:extLst>
                <a:ext uri="{FF2B5EF4-FFF2-40B4-BE49-F238E27FC236}">
                  <a16:creationId xmlns:a16="http://schemas.microsoft.com/office/drawing/2014/main" id="{DD5B1BB6-6D48-CF83-1B55-95E4FE1518EA}"/>
                </a:ext>
              </a:extLst>
            </p:cNvPr>
            <p:cNvCxnSpPr>
              <a:cxnSpLocks/>
            </p:cNvCxnSpPr>
            <p:nvPr/>
          </p:nvCxnSpPr>
          <p:spPr>
            <a:xfrm>
              <a:off x="1533525" y="1225160"/>
              <a:ext cx="682466" cy="3923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F97AFD2D-AEEC-3662-9791-CC2C0E42772E}"/>
              </a:ext>
            </a:extLst>
          </p:cNvPr>
          <p:cNvSpPr txBox="1"/>
          <p:nvPr/>
        </p:nvSpPr>
        <p:spPr>
          <a:xfrm>
            <a:off x="100832" y="-15498"/>
            <a:ext cx="87937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</a:rPr>
              <a:t>Figure 2.</a:t>
            </a:r>
          </a:p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</a:rPr>
              <a:t>Organizational economics/postclassical view: value creation framework at micro/firm,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</a:rPr>
              <a:t>meso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</a:rPr>
              <a:t> and national levels-FOCUS ON VALUE </a:t>
            </a:r>
          </a:p>
        </p:txBody>
      </p:sp>
    </p:spTree>
    <p:extLst>
      <p:ext uri="{BB962C8B-B14F-4D97-AF65-F5344CB8AC3E}">
        <p14:creationId xmlns:p14="http://schemas.microsoft.com/office/powerpoint/2010/main" val="264163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DCFFE6-1411-1AE1-A799-27512508A41B}"/>
              </a:ext>
            </a:extLst>
          </p:cNvPr>
          <p:cNvSpPr/>
          <p:nvPr/>
        </p:nvSpPr>
        <p:spPr>
          <a:xfrm>
            <a:off x="18460" y="-16410"/>
            <a:ext cx="1218276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9">
            <a:extLst>
              <a:ext uri="{FF2B5EF4-FFF2-40B4-BE49-F238E27FC236}">
                <a16:creationId xmlns:a16="http://schemas.microsoft.com/office/drawing/2014/main" id="{01BD9A6F-26F8-AA95-BBB2-780527DACF00}"/>
              </a:ext>
            </a:extLst>
          </p:cNvPr>
          <p:cNvSpPr txBox="1"/>
          <p:nvPr/>
        </p:nvSpPr>
        <p:spPr>
          <a:xfrm>
            <a:off x="98322" y="163326"/>
            <a:ext cx="8528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leway" pitchFamily="2" charset="0"/>
                <a:cs typeface="Arial" panose="020B0604020202020204" pitchFamily="34" charset="0"/>
              </a:rPr>
              <a:t>Anti-trust and industrial policy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E87C3A-484B-B1F9-9C02-7AE34ACA0B83}"/>
              </a:ext>
            </a:extLst>
          </p:cNvPr>
          <p:cNvCxnSpPr>
            <a:cxnSpLocks/>
          </p:cNvCxnSpPr>
          <p:nvPr/>
        </p:nvCxnSpPr>
        <p:spPr>
          <a:xfrm>
            <a:off x="0" y="748101"/>
            <a:ext cx="12192000" cy="0"/>
          </a:xfrm>
          <a:prstGeom prst="line">
            <a:avLst/>
          </a:prstGeom>
          <a:ln w="38100">
            <a:solidFill>
              <a:srgbClr val="F18E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213285C-2D5E-A4BD-DDB1-959E9913BDBD}"/>
              </a:ext>
            </a:extLst>
          </p:cNvPr>
          <p:cNvSpPr txBox="1"/>
          <p:nvPr/>
        </p:nvSpPr>
        <p:spPr>
          <a:xfrm>
            <a:off x="266580" y="911426"/>
            <a:ext cx="1049378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Raleway" pitchFamily="2" charset="0"/>
                <a:cs typeface="Arial" panose="020B0604020202020204" pitchFamily="34" charset="0"/>
              </a:rPr>
              <a:t>Regulation and industrial policy  aimed at: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Raleway" pitchFamily="2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>
                <a:latin typeface="Raleway" pitchFamily="2" charset="0"/>
                <a:cs typeface="Arial" panose="020B0604020202020204" pitchFamily="34" charset="0"/>
              </a:rPr>
              <a:t>value co-creation by balancing the  comparative dis-advantages, complementarities and trade-offs between big business competition and cooperation (co-opetition), alongside market and ecosystem co-creation and small firm creation and growth </a:t>
            </a:r>
            <a:r>
              <a:rPr lang="en-GB" sz="1600" u="sng" dirty="0">
                <a:latin typeface="Raleway" pitchFamily="2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Raleway" pitchFamily="2" charset="0"/>
                <a:cs typeface="Arial" panose="020B0604020202020204" pitchFamily="34" charset="0"/>
              </a:rPr>
              <a:t> </a:t>
            </a:r>
          </a:p>
          <a:p>
            <a:endParaRPr lang="en-GB" sz="1600" dirty="0">
              <a:latin typeface="Raleway" pitchFamily="2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>
                <a:latin typeface="Raleway" pitchFamily="2" charset="0"/>
                <a:cs typeface="Arial" panose="020B0604020202020204" pitchFamily="34" charset="0"/>
              </a:rPr>
              <a:t>Focus on intertemporal (dynamic) efficiency, competition a process (of creative destruction?), stakeholder welfare-based co-opetition, multi-level, (micro-firm, </a:t>
            </a:r>
            <a:r>
              <a:rPr lang="en-GB" sz="1600" dirty="0" err="1">
                <a:latin typeface="Raleway" pitchFamily="2" charset="0"/>
                <a:cs typeface="Arial" panose="020B0604020202020204" pitchFamily="34" charset="0"/>
              </a:rPr>
              <a:t>meso</a:t>
            </a:r>
            <a:r>
              <a:rPr lang="en-GB" sz="1600" dirty="0">
                <a:latin typeface="Raleway" pitchFamily="2" charset="0"/>
                <a:cs typeface="Arial" panose="020B0604020202020204" pitchFamily="34" charset="0"/>
              </a:rPr>
              <a:t>/industry-region, ecosystem-cluster, macro-national, and supranational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Raleway" pitchFamily="2" charset="0"/>
                <a:cs typeface="Arial" panose="020B0604020202020204" pitchFamily="34" charset="0"/>
              </a:rPr>
              <a:t>Strength</a:t>
            </a:r>
            <a:r>
              <a:rPr lang="en-GB" sz="1600" dirty="0">
                <a:latin typeface="Raleway" pitchFamily="2" charset="0"/>
                <a:cs typeface="Arial" panose="020B0604020202020204" pitchFamily="34" charset="0"/>
              </a:rPr>
              <a:t>: </a:t>
            </a:r>
            <a:r>
              <a:rPr lang="en-US" sz="1600" dirty="0">
                <a:latin typeface="Raleway" pitchFamily="2" charset="0"/>
                <a:cs typeface="Arial" panose="020B0604020202020204" pitchFamily="34" charset="0"/>
              </a:rPr>
              <a:t>R</a:t>
            </a:r>
            <a:r>
              <a:rPr lang="en-GB" sz="1600" dirty="0" err="1">
                <a:latin typeface="Raleway" pitchFamily="2" charset="0"/>
                <a:cs typeface="Arial" panose="020B0604020202020204" pitchFamily="34" charset="0"/>
              </a:rPr>
              <a:t>ealism</a:t>
            </a:r>
            <a:r>
              <a:rPr lang="en-GB" sz="1600" dirty="0">
                <a:latin typeface="Raleway" pitchFamily="2" charset="0"/>
                <a:cs typeface="Arial" panose="020B0604020202020204" pitchFamily="34" charset="0"/>
              </a:rPr>
              <a:t>, accounting</a:t>
            </a:r>
            <a:r>
              <a:rPr lang="el-GR" sz="1600" dirty="0">
                <a:latin typeface="Raleway" pitchFamily="2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Raleway" pitchFamily="2" charset="0"/>
                <a:cs typeface="Arial" panose="020B0604020202020204" pitchFamily="34" charset="0"/>
              </a:rPr>
              <a:t>for impact of innovation, (non-collusive) cooperation and complementarities on intertemporal efficiency</a:t>
            </a:r>
          </a:p>
          <a:p>
            <a:endParaRPr lang="en-GB" sz="16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Raleway" pitchFamily="2" charset="0"/>
                <a:cs typeface="Arial" panose="020B0604020202020204" pitchFamily="34" charset="0"/>
              </a:rPr>
              <a:t>Limitation</a:t>
            </a:r>
            <a:r>
              <a:rPr lang="en-GB" sz="1600" dirty="0">
                <a:latin typeface="Raleway" pitchFamily="2" charset="0"/>
                <a:cs typeface="Arial" panose="020B0604020202020204" pitchFamily="34" charset="0"/>
              </a:rPr>
              <a:t>: less simple, less elegant and less operationalizable (regulator as deft juggler and orchestrator)</a:t>
            </a:r>
          </a:p>
        </p:txBody>
      </p:sp>
    </p:spTree>
    <p:extLst>
      <p:ext uri="{BB962C8B-B14F-4D97-AF65-F5344CB8AC3E}">
        <p14:creationId xmlns:p14="http://schemas.microsoft.com/office/powerpoint/2010/main" val="333523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DCFFE6-1411-1AE1-A799-27512508A41B}"/>
              </a:ext>
            </a:extLst>
          </p:cNvPr>
          <p:cNvSpPr/>
          <p:nvPr/>
        </p:nvSpPr>
        <p:spPr>
          <a:xfrm>
            <a:off x="18460" y="-16410"/>
            <a:ext cx="1218276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9">
            <a:extLst>
              <a:ext uri="{FF2B5EF4-FFF2-40B4-BE49-F238E27FC236}">
                <a16:creationId xmlns:a16="http://schemas.microsoft.com/office/drawing/2014/main" id="{01BD9A6F-26F8-AA95-BBB2-780527DACF00}"/>
              </a:ext>
            </a:extLst>
          </p:cNvPr>
          <p:cNvSpPr txBox="1"/>
          <p:nvPr/>
        </p:nvSpPr>
        <p:spPr>
          <a:xfrm>
            <a:off x="0" y="163326"/>
            <a:ext cx="1064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err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Comparison</a:t>
            </a:r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MX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</a:t>
            </a:r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MX" sz="1600" b="1" dirty="0" err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shared</a:t>
            </a:r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MX" sz="1600" b="1" dirty="0" err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limitations</a:t>
            </a:r>
            <a:endParaRPr lang="es-MX" sz="1600" b="1" dirty="0">
              <a:solidFill>
                <a:srgbClr val="3685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E87C3A-484B-B1F9-9C02-7AE34ACA0B83}"/>
              </a:ext>
            </a:extLst>
          </p:cNvPr>
          <p:cNvCxnSpPr>
            <a:cxnSpLocks/>
          </p:cNvCxnSpPr>
          <p:nvPr/>
        </p:nvCxnSpPr>
        <p:spPr>
          <a:xfrm>
            <a:off x="0" y="748101"/>
            <a:ext cx="12192000" cy="0"/>
          </a:xfrm>
          <a:prstGeom prst="line">
            <a:avLst/>
          </a:prstGeom>
          <a:ln w="38100">
            <a:solidFill>
              <a:srgbClr val="F18E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213285C-2D5E-A4BD-DDB1-959E9913BDBD}"/>
              </a:ext>
            </a:extLst>
          </p:cNvPr>
          <p:cNvSpPr txBox="1"/>
          <p:nvPr/>
        </p:nvSpPr>
        <p:spPr>
          <a:xfrm>
            <a:off x="266581" y="911426"/>
            <a:ext cx="949625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  <a:cs typeface="Arial" panose="020B0604020202020204" pitchFamily="34" charset="0"/>
              </a:rPr>
              <a:t>Organizational/postclassical view offers a wider remit but is less clear cut, harder to implement and likely to be felt to be too expansive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600" i="0" dirty="0">
              <a:solidFill>
                <a:srgbClr val="2F2F2F"/>
              </a:solidFill>
              <a:effectLst/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  <a:cs typeface="Arial" panose="020B0604020202020204" pitchFamily="34" charset="0"/>
              </a:rPr>
              <a:t>Both downplay inter-national dimension (e.g. rents through international operations, geopolitics) and sustainability (environmental, social and economic)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600" i="0" dirty="0">
              <a:solidFill>
                <a:srgbClr val="2F2F2F"/>
              </a:solidFill>
              <a:effectLst/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  <a:cs typeface="Arial" panose="020B0604020202020204" pitchFamily="34" charset="0"/>
              </a:rPr>
              <a:t>Inter-national considerations require incentive alignment that addresses  “hierarchically structured” agencies, between firm and shareholders/stakeholders, firms and nation, nations and the world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600" i="0" dirty="0">
              <a:solidFill>
                <a:srgbClr val="2F2F2F"/>
              </a:solidFill>
              <a:effectLst/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  <a:cs typeface="Arial" panose="020B0604020202020204" pitchFamily="34" charset="0"/>
              </a:rPr>
              <a:t>Key economic constraints to sustainability at all levels are “regulatory capture”, conflicts of interest, time inconsistencies, errors, limited capabilities and competence</a:t>
            </a:r>
          </a:p>
        </p:txBody>
      </p:sp>
    </p:spTree>
    <p:extLst>
      <p:ext uri="{BB962C8B-B14F-4D97-AF65-F5344CB8AC3E}">
        <p14:creationId xmlns:p14="http://schemas.microsoft.com/office/powerpoint/2010/main" val="154655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DCFFE6-1411-1AE1-A799-27512508A41B}"/>
              </a:ext>
            </a:extLst>
          </p:cNvPr>
          <p:cNvSpPr/>
          <p:nvPr/>
        </p:nvSpPr>
        <p:spPr>
          <a:xfrm>
            <a:off x="18460" y="-16410"/>
            <a:ext cx="1218276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9">
            <a:extLst>
              <a:ext uri="{FF2B5EF4-FFF2-40B4-BE49-F238E27FC236}">
                <a16:creationId xmlns:a16="http://schemas.microsoft.com/office/drawing/2014/main" id="{01BD9A6F-26F8-AA95-BBB2-780527DACF00}"/>
              </a:ext>
            </a:extLst>
          </p:cNvPr>
          <p:cNvSpPr txBox="1"/>
          <p:nvPr/>
        </p:nvSpPr>
        <p:spPr>
          <a:xfrm>
            <a:off x="0" y="187174"/>
            <a:ext cx="10760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Digital platform-enabled born global firms question focus on prices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E87C3A-484B-B1F9-9C02-7AE34ACA0B83}"/>
              </a:ext>
            </a:extLst>
          </p:cNvPr>
          <p:cNvCxnSpPr>
            <a:cxnSpLocks/>
          </p:cNvCxnSpPr>
          <p:nvPr/>
        </p:nvCxnSpPr>
        <p:spPr>
          <a:xfrm>
            <a:off x="0" y="748101"/>
            <a:ext cx="12192000" cy="0"/>
          </a:xfrm>
          <a:prstGeom prst="line">
            <a:avLst/>
          </a:prstGeom>
          <a:ln w="38100">
            <a:solidFill>
              <a:srgbClr val="F18E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6055507-B85A-80E9-FE5F-E0C8E4D226AE}"/>
              </a:ext>
            </a:extLst>
          </p:cNvPr>
          <p:cNvSpPr txBox="1"/>
          <p:nvPr/>
        </p:nvSpPr>
        <p:spPr>
          <a:xfrm>
            <a:off x="397164" y="854294"/>
            <a:ext cx="11536218" cy="447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Key characteristics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Proprietary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Fungibility and scalability 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Economies of scope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Network effects 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Network-ecosystem orchestration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Value co-creation for private value capture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Profiting through data and advertising, not nominal prices 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Spreading of ‘fake’ news embedded in business model 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Privacy-surveillance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Support through financial system and tax avoidance  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Ease of cross-border expansion-born global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Raleway" pitchFamily="2" charset="0"/>
                <a:cs typeface="Arial" panose="020B0604020202020204" pitchFamily="34" charset="0"/>
              </a:rPr>
              <a:t>Market power morphing into political power, lobbying, regulatory capture and hence challenges to (non captured) regulators and polity at large </a:t>
            </a:r>
            <a:endParaRPr lang="en-GB" sz="1400" dirty="0">
              <a:latin typeface="Raleway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1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9">
            <a:extLst>
              <a:ext uri="{FF2B5EF4-FFF2-40B4-BE49-F238E27FC236}">
                <a16:creationId xmlns:a16="http://schemas.microsoft.com/office/drawing/2014/main" id="{01BD9A6F-26F8-AA95-BBB2-780527DACF00}"/>
              </a:ext>
            </a:extLst>
          </p:cNvPr>
          <p:cNvSpPr txBox="1"/>
          <p:nvPr/>
        </p:nvSpPr>
        <p:spPr>
          <a:xfrm>
            <a:off x="0" y="133508"/>
            <a:ext cx="6465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Digital </a:t>
            </a:r>
            <a:r>
              <a:rPr lang="es-MX" sz="1600" b="1" dirty="0" err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platform</a:t>
            </a:r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</a:t>
            </a:r>
            <a:r>
              <a:rPr lang="es-MX" sz="1600" b="1" dirty="0" err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regulation</a:t>
            </a:r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MX" sz="1600" b="1" dirty="0" err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</a:t>
            </a:r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MX" sz="1600" b="1" dirty="0" err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sustaintable</a:t>
            </a:r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MX" sz="1600" b="1" dirty="0" err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value</a:t>
            </a:r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MX" sz="1600" b="1" dirty="0" err="1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co-creation</a:t>
            </a:r>
            <a:r>
              <a:rPr lang="es-MX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E87C3A-484B-B1F9-9C02-7AE34ACA0B83}"/>
              </a:ext>
            </a:extLst>
          </p:cNvPr>
          <p:cNvCxnSpPr>
            <a:cxnSpLocks/>
          </p:cNvCxnSpPr>
          <p:nvPr/>
        </p:nvCxnSpPr>
        <p:spPr>
          <a:xfrm>
            <a:off x="0" y="748101"/>
            <a:ext cx="12192000" cy="0"/>
          </a:xfrm>
          <a:prstGeom prst="line">
            <a:avLst/>
          </a:prstGeom>
          <a:ln w="38100">
            <a:solidFill>
              <a:srgbClr val="F18E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213285C-2D5E-A4BD-DDB1-959E9913BDBD}"/>
              </a:ext>
            </a:extLst>
          </p:cNvPr>
          <p:cNvSpPr txBox="1"/>
          <p:nvPr/>
        </p:nvSpPr>
        <p:spPr>
          <a:xfrm>
            <a:off x="266580" y="911426"/>
            <a:ext cx="720563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Focus on total net added value, not just prices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Guesstimate full (‘shadow’) prices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Encourage and reward value creating innovations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Regulate business model-embedded negative externalities 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Regulate shoot out acquisitions 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Seek internalization of negative externalities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Penalize abuse of position/power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Regulate lobbying, close revolving doors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Foster countervailing forces/power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600" i="0" dirty="0">
              <a:solidFill>
                <a:srgbClr val="2F2F2F"/>
              </a:solidFill>
              <a:effectLst/>
              <a:latin typeface="Raleway" pitchFamily="2" charset="0"/>
            </a:endParaRP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1" i="0" dirty="0">
                <a:solidFill>
                  <a:srgbClr val="2F2F2F"/>
                </a:solidFill>
                <a:effectLst/>
                <a:latin typeface="Raleway" pitchFamily="2" charset="0"/>
              </a:rPr>
              <a:t>Aim for increased net value added-not  throwing  out the baby with the bathwater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b="1" i="0" dirty="0">
              <a:solidFill>
                <a:srgbClr val="2F2F2F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4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9">
            <a:extLst>
              <a:ext uri="{FF2B5EF4-FFF2-40B4-BE49-F238E27FC236}">
                <a16:creationId xmlns:a16="http://schemas.microsoft.com/office/drawing/2014/main" id="{01BD9A6F-26F8-AA95-BBB2-780527DACF00}"/>
              </a:ext>
            </a:extLst>
          </p:cNvPr>
          <p:cNvSpPr txBox="1"/>
          <p:nvPr/>
        </p:nvSpPr>
        <p:spPr>
          <a:xfrm>
            <a:off x="98323" y="212439"/>
            <a:ext cx="10846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68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Top-bottom-up public-private-polity partnership (PPPP)-based anti-trust and industrial policy </a:t>
            </a:r>
            <a:endParaRPr lang="es-MX" sz="1600" b="1" dirty="0">
              <a:solidFill>
                <a:srgbClr val="3685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E87C3A-484B-B1F9-9C02-7AE34ACA0B83}"/>
              </a:ext>
            </a:extLst>
          </p:cNvPr>
          <p:cNvCxnSpPr>
            <a:cxnSpLocks/>
          </p:cNvCxnSpPr>
          <p:nvPr/>
        </p:nvCxnSpPr>
        <p:spPr>
          <a:xfrm>
            <a:off x="0" y="748101"/>
            <a:ext cx="12192000" cy="0"/>
          </a:xfrm>
          <a:prstGeom prst="line">
            <a:avLst/>
          </a:prstGeom>
          <a:ln w="38100">
            <a:solidFill>
              <a:srgbClr val="F18E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213285C-2D5E-A4BD-DDB1-959E9913BDBD}"/>
              </a:ext>
            </a:extLst>
          </p:cNvPr>
          <p:cNvSpPr txBox="1"/>
          <p:nvPr/>
        </p:nvSpPr>
        <p:spPr>
          <a:xfrm>
            <a:off x="266580" y="911426"/>
            <a:ext cx="8932838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i="0" dirty="0">
                <a:solidFill>
                  <a:srgbClr val="2F2F2F"/>
                </a:solidFill>
                <a:effectLst/>
                <a:latin typeface="Raleway" pitchFamily="2" charset="0"/>
              </a:rPr>
              <a:t>Remit of public policy to foster subsidiarity-place-friendly (top-bottom-up), sustainable value co-creation by supporting  the determinants of value  in the context of public-private-polity partnerships centered around general-purpose technologies in clusters and ecosystems,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F2F2F"/>
                </a:solidFill>
                <a:latin typeface="Raleway" pitchFamily="2" charset="0"/>
              </a:rPr>
              <a:t>Public sector and regional value capture can be supported through workable coopetition,  inter-national integration and cooperation, positioning and branding strategies,  level playing field-fostering mobility barriers, linkages between local production systems and global value chains</a:t>
            </a:r>
            <a:endParaRPr lang="en-US" sz="1600" b="1" i="0" dirty="0">
              <a:solidFill>
                <a:srgbClr val="2F2F2F"/>
              </a:solidFill>
              <a:effectLst/>
              <a:latin typeface="Raleway" pitchFamily="2" charset="0"/>
            </a:endParaRP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i="0" dirty="0">
                <a:solidFill>
                  <a:srgbClr val="2F2F2F"/>
                </a:solidFill>
                <a:effectLst/>
                <a:latin typeface="Raleway" pitchFamily="2" charset="0"/>
              </a:rPr>
              <a:t>These require the co-development of supporting and complementary institutions, and the leveraging of the  comparative dis-advantages of private, public, and polity (social) action-entrepreneurship  and implementation capacity, space, skills and capabilities 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b="1" i="0" dirty="0">
              <a:solidFill>
                <a:srgbClr val="2F2F2F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199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497</TotalTime>
  <Words>931</Words>
  <Application>Microsoft Office PowerPoint</Application>
  <PresentationFormat>Panoramiczny</PresentationFormat>
  <Paragraphs>101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Raleway</vt:lpstr>
      <vt:lpstr>Times New Roman</vt:lpstr>
      <vt:lpstr>Wingdings</vt:lpstr>
      <vt:lpstr>Θέμα του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Ekberg</dc:creator>
  <cp:lastModifiedBy>Raczyńska, Anna</cp:lastModifiedBy>
  <cp:revision>15</cp:revision>
  <dcterms:created xsi:type="dcterms:W3CDTF">2023-09-27T04:58:32Z</dcterms:created>
  <dcterms:modified xsi:type="dcterms:W3CDTF">2023-10-18T08:19:11Z</dcterms:modified>
</cp:coreProperties>
</file>