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308" r:id="rId4"/>
    <p:sldId id="322" r:id="rId5"/>
    <p:sldId id="317" r:id="rId6"/>
    <p:sldId id="311" r:id="rId7"/>
    <p:sldId id="318" r:id="rId8"/>
    <p:sldId id="320" r:id="rId9"/>
    <p:sldId id="319" r:id="rId10"/>
    <p:sldId id="315" r:id="rId11"/>
    <p:sldId id="321" r:id="rId12"/>
    <p:sldId id="323" r:id="rId13"/>
    <p:sldId id="328" r:id="rId14"/>
    <p:sldId id="314" r:id="rId15"/>
    <p:sldId id="326" r:id="rId16"/>
    <p:sldId id="325" r:id="rId17"/>
    <p:sldId id="316" r:id="rId18"/>
    <p:sldId id="324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Tölgyessy Péterné Sass Magdolna Ildikó" initials="DTPSMI" lastIdx="1" clrIdx="0">
    <p:extLst>
      <p:ext uri="{19B8F6BF-5375-455C-9EA6-DF929625EA0E}">
        <p15:presenceInfo xmlns:p15="http://schemas.microsoft.com/office/powerpoint/2012/main" userId="Dr. Tölgyessy Péterné Sass Magdolna Ildik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259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-89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8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nem%20menthet&#337;\Vars&#243;\gov_10a_exp_page_spreadshe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nem%20menthet&#337;\Vars&#243;\gov_10a_exp_page_spreadshee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E:\nem%20menthet&#337;\Vars&#243;\tec00132_page_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0468896399521E-2"/>
          <c:y val="1.5977115539133453E-2"/>
          <c:w val="0.92729575628351335"/>
          <c:h val="0.93108619190587483"/>
        </c:manualLayout>
      </c:layout>
      <c:lineChart>
        <c:grouping val="standard"/>
        <c:varyColors val="0"/>
        <c:ser>
          <c:idx val="0"/>
          <c:order val="0"/>
          <c:tx>
            <c:strRef>
              <c:f>Munka1!$A$12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Munka1!$B$11:$Q$11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Munka1!$B$12:$Q$12</c:f>
              <c:numCache>
                <c:formatCode>General</c:formatCode>
                <c:ptCount val="16"/>
                <c:pt idx="0">
                  <c:v>4.5</c:v>
                </c:pt>
                <c:pt idx="1">
                  <c:v>4.3</c:v>
                </c:pt>
                <c:pt idx="2">
                  <c:v>4.5999999999999996</c:v>
                </c:pt>
                <c:pt idx="3">
                  <c:v>5.0999999999999996</c:v>
                </c:pt>
                <c:pt idx="4">
                  <c:v>5.5</c:v>
                </c:pt>
                <c:pt idx="5">
                  <c:v>4.8</c:v>
                </c:pt>
                <c:pt idx="6">
                  <c:v>5</c:v>
                </c:pt>
                <c:pt idx="7">
                  <c:v>4.7</c:v>
                </c:pt>
                <c:pt idx="8">
                  <c:v>4.5999999999999996</c:v>
                </c:pt>
                <c:pt idx="9">
                  <c:v>4.5999999999999996</c:v>
                </c:pt>
                <c:pt idx="10">
                  <c:v>4.3</c:v>
                </c:pt>
                <c:pt idx="11">
                  <c:v>4.4000000000000004</c:v>
                </c:pt>
                <c:pt idx="12">
                  <c:v>4.4000000000000004</c:v>
                </c:pt>
                <c:pt idx="13">
                  <c:v>4.4000000000000004</c:v>
                </c:pt>
                <c:pt idx="14">
                  <c:v>6.1</c:v>
                </c:pt>
                <c:pt idx="15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6B-4710-814D-BF2567968E4E}"/>
            </c:ext>
          </c:extLst>
        </c:ser>
        <c:ser>
          <c:idx val="1"/>
          <c:order val="1"/>
          <c:tx>
            <c:strRef>
              <c:f>Munka1!$A$13</c:f>
              <c:strCache>
                <c:ptCount val="1"/>
                <c:pt idx="0">
                  <c:v>Euro area – 20 countries (from 2023)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Munka1!$B$11:$Q$11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Munka1!$B$13:$Q$13</c:f>
              <c:numCache>
                <c:formatCode>General</c:formatCode>
                <c:ptCount val="16"/>
                <c:pt idx="0">
                  <c:v>4.5</c:v>
                </c:pt>
                <c:pt idx="1">
                  <c:v>4.2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4.7</c:v>
                </c:pt>
                <c:pt idx="6">
                  <c:v>4.9000000000000004</c:v>
                </c:pt>
                <c:pt idx="7">
                  <c:v>4.7</c:v>
                </c:pt>
                <c:pt idx="8">
                  <c:v>4.5</c:v>
                </c:pt>
                <c:pt idx="9">
                  <c:v>4.5</c:v>
                </c:pt>
                <c:pt idx="10">
                  <c:v>4.2</c:v>
                </c:pt>
                <c:pt idx="11">
                  <c:v>4.3</c:v>
                </c:pt>
                <c:pt idx="12">
                  <c:v>4.3</c:v>
                </c:pt>
                <c:pt idx="13">
                  <c:v>4.3</c:v>
                </c:pt>
                <c:pt idx="14">
                  <c:v>5.9</c:v>
                </c:pt>
                <c:pt idx="15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6B-4710-814D-BF2567968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765856"/>
        <c:axId val="837757952"/>
      </c:lineChart>
      <c:catAx>
        <c:axId val="8377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7757952"/>
        <c:crosses val="autoZero"/>
        <c:auto val="1"/>
        <c:lblAlgn val="ctr"/>
        <c:lblOffset val="100"/>
        <c:noMultiLvlLbl val="0"/>
      </c:catAx>
      <c:valAx>
        <c:axId val="83775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776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Munka1!$A$16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Munka1!$B$16:$Q$16</c:f>
              <c:numCache>
                <c:formatCode>General</c:formatCode>
                <c:ptCount val="16"/>
                <c:pt idx="0">
                  <c:v>5.6</c:v>
                </c:pt>
                <c:pt idx="1">
                  <c:v>5.6</c:v>
                </c:pt>
                <c:pt idx="2">
                  <c:v>6.1</c:v>
                </c:pt>
                <c:pt idx="3">
                  <c:v>6.8</c:v>
                </c:pt>
                <c:pt idx="4">
                  <c:v>6.8</c:v>
                </c:pt>
                <c:pt idx="5">
                  <c:v>7.5</c:v>
                </c:pt>
                <c:pt idx="6">
                  <c:v>7.8</c:v>
                </c:pt>
                <c:pt idx="7">
                  <c:v>7</c:v>
                </c:pt>
                <c:pt idx="8">
                  <c:v>7.4</c:v>
                </c:pt>
                <c:pt idx="9">
                  <c:v>6.9</c:v>
                </c:pt>
                <c:pt idx="10">
                  <c:v>6.7</c:v>
                </c:pt>
                <c:pt idx="11">
                  <c:v>6.4</c:v>
                </c:pt>
                <c:pt idx="12">
                  <c:v>6.7</c:v>
                </c:pt>
                <c:pt idx="13">
                  <c:v>6.7</c:v>
                </c:pt>
                <c:pt idx="14">
                  <c:v>7.8</c:v>
                </c:pt>
                <c:pt idx="15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70-422B-A491-1C106C0E1B9E}"/>
            </c:ext>
          </c:extLst>
        </c:ser>
        <c:ser>
          <c:idx val="1"/>
          <c:order val="1"/>
          <c:tx>
            <c:strRef>
              <c:f>Munka1!$A$17</c:f>
              <c:strCache>
                <c:ptCount val="1"/>
                <c:pt idx="0">
                  <c:v>Bulgaria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Munka1!$B$17:$Q$17</c:f>
              <c:numCache>
                <c:formatCode>General</c:formatCode>
                <c:ptCount val="16"/>
                <c:pt idx="0">
                  <c:v>4.3</c:v>
                </c:pt>
                <c:pt idx="1">
                  <c:v>5.2</c:v>
                </c:pt>
                <c:pt idx="2">
                  <c:v>6.2</c:v>
                </c:pt>
                <c:pt idx="3">
                  <c:v>4.2</c:v>
                </c:pt>
                <c:pt idx="4">
                  <c:v>5</c:v>
                </c:pt>
                <c:pt idx="5">
                  <c:v>4.3</c:v>
                </c:pt>
                <c:pt idx="6">
                  <c:v>5.2</c:v>
                </c:pt>
                <c:pt idx="7">
                  <c:v>5.6</c:v>
                </c:pt>
                <c:pt idx="8">
                  <c:v>8.5</c:v>
                </c:pt>
                <c:pt idx="9">
                  <c:v>6.2</c:v>
                </c:pt>
                <c:pt idx="10">
                  <c:v>3.8</c:v>
                </c:pt>
                <c:pt idx="11">
                  <c:v>4.2</c:v>
                </c:pt>
                <c:pt idx="12">
                  <c:v>6.7</c:v>
                </c:pt>
                <c:pt idx="13">
                  <c:v>6.4</c:v>
                </c:pt>
                <c:pt idx="14">
                  <c:v>8.5</c:v>
                </c:pt>
                <c:pt idx="15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70-422B-A491-1C106C0E1B9E}"/>
            </c:ext>
          </c:extLst>
        </c:ser>
        <c:ser>
          <c:idx val="2"/>
          <c:order val="2"/>
          <c:tx>
            <c:strRef>
              <c:f>Munka1!$A$18</c:f>
              <c:strCache>
                <c:ptCount val="1"/>
                <c:pt idx="0">
                  <c:v>Czechia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Munka1!$B$18:$Q$18</c:f>
              <c:numCache>
                <c:formatCode>General</c:formatCode>
                <c:ptCount val="16"/>
                <c:pt idx="0">
                  <c:v>6.5</c:v>
                </c:pt>
                <c:pt idx="1">
                  <c:v>6.4</c:v>
                </c:pt>
                <c:pt idx="2">
                  <c:v>6.7</c:v>
                </c:pt>
                <c:pt idx="3">
                  <c:v>7.3</c:v>
                </c:pt>
                <c:pt idx="4">
                  <c:v>6.7</c:v>
                </c:pt>
                <c:pt idx="5">
                  <c:v>6.5</c:v>
                </c:pt>
                <c:pt idx="6">
                  <c:v>6.2</c:v>
                </c:pt>
                <c:pt idx="7">
                  <c:v>5.9</c:v>
                </c:pt>
                <c:pt idx="8">
                  <c:v>6.4</c:v>
                </c:pt>
                <c:pt idx="9">
                  <c:v>6.6</c:v>
                </c:pt>
                <c:pt idx="10">
                  <c:v>6.1</c:v>
                </c:pt>
                <c:pt idx="11">
                  <c:v>5.8</c:v>
                </c:pt>
                <c:pt idx="12">
                  <c:v>5.9</c:v>
                </c:pt>
                <c:pt idx="13">
                  <c:v>6.1</c:v>
                </c:pt>
                <c:pt idx="14">
                  <c:v>7.7</c:v>
                </c:pt>
                <c:pt idx="15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70-422B-A491-1C106C0E1B9E}"/>
            </c:ext>
          </c:extLst>
        </c:ser>
        <c:ser>
          <c:idx val="3"/>
          <c:order val="3"/>
          <c:tx>
            <c:strRef>
              <c:f>Munka1!$A$19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Munka1!$B$19:$Q$19</c:f>
              <c:numCache>
                <c:formatCode>General</c:formatCode>
                <c:ptCount val="16"/>
                <c:pt idx="0">
                  <c:v>3.1</c:v>
                </c:pt>
                <c:pt idx="1">
                  <c:v>2.9</c:v>
                </c:pt>
                <c:pt idx="2">
                  <c:v>2.8</c:v>
                </c:pt>
                <c:pt idx="3">
                  <c:v>3.3</c:v>
                </c:pt>
                <c:pt idx="4">
                  <c:v>3.4</c:v>
                </c:pt>
                <c:pt idx="5">
                  <c:v>3.4</c:v>
                </c:pt>
                <c:pt idx="6">
                  <c:v>3.6</c:v>
                </c:pt>
                <c:pt idx="7">
                  <c:v>3.5</c:v>
                </c:pt>
                <c:pt idx="8">
                  <c:v>3.6</c:v>
                </c:pt>
                <c:pt idx="9">
                  <c:v>3.6</c:v>
                </c:pt>
                <c:pt idx="10">
                  <c:v>3.3</c:v>
                </c:pt>
                <c:pt idx="11">
                  <c:v>3.3</c:v>
                </c:pt>
                <c:pt idx="12">
                  <c:v>3.3</c:v>
                </c:pt>
                <c:pt idx="13">
                  <c:v>3.1</c:v>
                </c:pt>
                <c:pt idx="14">
                  <c:v>5</c:v>
                </c:pt>
                <c:pt idx="15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70-422B-A491-1C106C0E1B9E}"/>
            </c:ext>
          </c:extLst>
        </c:ser>
        <c:ser>
          <c:idx val="4"/>
          <c:order val="4"/>
          <c:tx>
            <c:strRef>
              <c:f>Munka1!$A$20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Munka1!$B$20:$Q$20</c:f>
              <c:numCache>
                <c:formatCode>General</c:formatCode>
                <c:ptCount val="16"/>
                <c:pt idx="0">
                  <c:v>3.6</c:v>
                </c:pt>
                <c:pt idx="1">
                  <c:v>3.3</c:v>
                </c:pt>
                <c:pt idx="2">
                  <c:v>3.7</c:v>
                </c:pt>
                <c:pt idx="3">
                  <c:v>4.2</c:v>
                </c:pt>
                <c:pt idx="4">
                  <c:v>5.0999999999999996</c:v>
                </c:pt>
                <c:pt idx="5">
                  <c:v>3.7</c:v>
                </c:pt>
                <c:pt idx="6">
                  <c:v>3.4</c:v>
                </c:pt>
                <c:pt idx="7">
                  <c:v>3.3</c:v>
                </c:pt>
                <c:pt idx="8">
                  <c:v>3.2</c:v>
                </c:pt>
                <c:pt idx="9">
                  <c:v>3.2</c:v>
                </c:pt>
                <c:pt idx="10">
                  <c:v>3.2</c:v>
                </c:pt>
                <c:pt idx="11">
                  <c:v>3.2</c:v>
                </c:pt>
                <c:pt idx="12">
                  <c:v>3.3</c:v>
                </c:pt>
                <c:pt idx="13">
                  <c:v>3.2</c:v>
                </c:pt>
                <c:pt idx="14">
                  <c:v>4.5999999999999996</c:v>
                </c:pt>
                <c:pt idx="1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70-422B-A491-1C106C0E1B9E}"/>
            </c:ext>
          </c:extLst>
        </c:ser>
        <c:ser>
          <c:idx val="5"/>
          <c:order val="5"/>
          <c:tx>
            <c:strRef>
              <c:f>Munka1!$A$21</c:f>
              <c:strCache>
                <c:ptCount val="1"/>
                <c:pt idx="0">
                  <c:v>Estonia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Munka1!$B$21:$Q$21</c:f>
              <c:numCache>
                <c:formatCode>General</c:formatCode>
                <c:ptCount val="16"/>
                <c:pt idx="0">
                  <c:v>4.3</c:v>
                </c:pt>
                <c:pt idx="1">
                  <c:v>4.4000000000000004</c:v>
                </c:pt>
                <c:pt idx="2">
                  <c:v>4.9000000000000004</c:v>
                </c:pt>
                <c:pt idx="3">
                  <c:v>6.3</c:v>
                </c:pt>
                <c:pt idx="4">
                  <c:v>4.7</c:v>
                </c:pt>
                <c:pt idx="5">
                  <c:v>4.5</c:v>
                </c:pt>
                <c:pt idx="6">
                  <c:v>4.5999999999999996</c:v>
                </c:pt>
                <c:pt idx="7">
                  <c:v>4.5999999999999996</c:v>
                </c:pt>
                <c:pt idx="8">
                  <c:v>4.5999999999999996</c:v>
                </c:pt>
                <c:pt idx="9">
                  <c:v>4.7</c:v>
                </c:pt>
                <c:pt idx="10">
                  <c:v>4.3</c:v>
                </c:pt>
                <c:pt idx="11">
                  <c:v>4.7</c:v>
                </c:pt>
                <c:pt idx="12">
                  <c:v>4</c:v>
                </c:pt>
                <c:pt idx="13">
                  <c:v>4</c:v>
                </c:pt>
                <c:pt idx="14">
                  <c:v>5.8</c:v>
                </c:pt>
                <c:pt idx="15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70-422B-A491-1C106C0E1B9E}"/>
            </c:ext>
          </c:extLst>
        </c:ser>
        <c:ser>
          <c:idx val="6"/>
          <c:order val="6"/>
          <c:tx>
            <c:strRef>
              <c:f>Munka1!$A$22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Munka1!$B$22:$Q$22</c:f>
              <c:numCache>
                <c:formatCode>General</c:formatCode>
                <c:ptCount val="16"/>
                <c:pt idx="0">
                  <c:v>3.5</c:v>
                </c:pt>
                <c:pt idx="1">
                  <c:v>3.6</c:v>
                </c:pt>
                <c:pt idx="2">
                  <c:v>5.3</c:v>
                </c:pt>
                <c:pt idx="3">
                  <c:v>6.5</c:v>
                </c:pt>
                <c:pt idx="4">
                  <c:v>25.1</c:v>
                </c:pt>
                <c:pt idx="5">
                  <c:v>7.6</c:v>
                </c:pt>
                <c:pt idx="6">
                  <c:v>3.2</c:v>
                </c:pt>
                <c:pt idx="7">
                  <c:v>3.1</c:v>
                </c:pt>
                <c:pt idx="8">
                  <c:v>3.1</c:v>
                </c:pt>
                <c:pt idx="9">
                  <c:v>3.1</c:v>
                </c:pt>
                <c:pt idx="10">
                  <c:v>2.5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2.1</c:v>
                </c:pt>
                <c:pt idx="14">
                  <c:v>3.3</c:v>
                </c:pt>
                <c:pt idx="15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A70-422B-A491-1C106C0E1B9E}"/>
            </c:ext>
          </c:extLst>
        </c:ser>
        <c:ser>
          <c:idx val="7"/>
          <c:order val="7"/>
          <c:tx>
            <c:strRef>
              <c:f>Munka1!$A$23</c:f>
              <c:strCache>
                <c:ptCount val="1"/>
                <c:pt idx="0">
                  <c:v>Greece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Munka1!$B$23:$Q$23</c:f>
              <c:numCache>
                <c:formatCode>General</c:formatCode>
                <c:ptCount val="16"/>
                <c:pt idx="0">
                  <c:v>3.7</c:v>
                </c:pt>
                <c:pt idx="1">
                  <c:v>4.2</c:v>
                </c:pt>
                <c:pt idx="2">
                  <c:v>5.6</c:v>
                </c:pt>
                <c:pt idx="3">
                  <c:v>5.3</c:v>
                </c:pt>
                <c:pt idx="4">
                  <c:v>4.5</c:v>
                </c:pt>
                <c:pt idx="5">
                  <c:v>4.4000000000000004</c:v>
                </c:pt>
                <c:pt idx="6">
                  <c:v>7.2</c:v>
                </c:pt>
                <c:pt idx="7">
                  <c:v>16.600000000000001</c:v>
                </c:pt>
                <c:pt idx="8">
                  <c:v>3.9</c:v>
                </c:pt>
                <c:pt idx="9">
                  <c:v>7.4</c:v>
                </c:pt>
                <c:pt idx="10">
                  <c:v>4.0999999999999996</c:v>
                </c:pt>
                <c:pt idx="11">
                  <c:v>3.5</c:v>
                </c:pt>
                <c:pt idx="12">
                  <c:v>3.5</c:v>
                </c:pt>
                <c:pt idx="13">
                  <c:v>3.8</c:v>
                </c:pt>
                <c:pt idx="14">
                  <c:v>9.6</c:v>
                </c:pt>
                <c:pt idx="15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A70-422B-A491-1C106C0E1B9E}"/>
            </c:ext>
          </c:extLst>
        </c:ser>
        <c:ser>
          <c:idx val="8"/>
          <c:order val="8"/>
          <c:tx>
            <c:strRef>
              <c:f>Munka1!$A$24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Munka1!$B$24:$Q$24</c:f>
              <c:numCache>
                <c:formatCode>General</c:formatCode>
                <c:ptCount val="16"/>
                <c:pt idx="0">
                  <c:v>5</c:v>
                </c:pt>
                <c:pt idx="1">
                  <c:v>5.4</c:v>
                </c:pt>
                <c:pt idx="2">
                  <c:v>5.5</c:v>
                </c:pt>
                <c:pt idx="3">
                  <c:v>5.8</c:v>
                </c:pt>
                <c:pt idx="4">
                  <c:v>5.9</c:v>
                </c:pt>
                <c:pt idx="5">
                  <c:v>5.7</c:v>
                </c:pt>
                <c:pt idx="6">
                  <c:v>8.8000000000000007</c:v>
                </c:pt>
                <c:pt idx="7">
                  <c:v>5</c:v>
                </c:pt>
                <c:pt idx="8">
                  <c:v>4.5999999999999996</c:v>
                </c:pt>
                <c:pt idx="9">
                  <c:v>4.5</c:v>
                </c:pt>
                <c:pt idx="10">
                  <c:v>3.9</c:v>
                </c:pt>
                <c:pt idx="11">
                  <c:v>4</c:v>
                </c:pt>
                <c:pt idx="12">
                  <c:v>4.3</c:v>
                </c:pt>
                <c:pt idx="13">
                  <c:v>4.2</c:v>
                </c:pt>
                <c:pt idx="14">
                  <c:v>5.9</c:v>
                </c:pt>
                <c:pt idx="15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A70-422B-A491-1C106C0E1B9E}"/>
            </c:ext>
          </c:extLst>
        </c:ser>
        <c:ser>
          <c:idx val="9"/>
          <c:order val="9"/>
          <c:tx>
            <c:strRef>
              <c:f>Munka1!$A$25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Munka1!$B$25:$Q$25</c:f>
              <c:numCache>
                <c:formatCode>General</c:formatCode>
                <c:ptCount val="16"/>
                <c:pt idx="0">
                  <c:v>4.5999999999999996</c:v>
                </c:pt>
                <c:pt idx="1">
                  <c:v>4.3</c:v>
                </c:pt>
                <c:pt idx="2">
                  <c:v>4.5999999999999996</c:v>
                </c:pt>
                <c:pt idx="3">
                  <c:v>5</c:v>
                </c:pt>
                <c:pt idx="4">
                  <c:v>5.2</c:v>
                </c:pt>
                <c:pt idx="5">
                  <c:v>4.9000000000000004</c:v>
                </c:pt>
                <c:pt idx="6">
                  <c:v>5.2</c:v>
                </c:pt>
                <c:pt idx="7">
                  <c:v>5.0999999999999996</c:v>
                </c:pt>
                <c:pt idx="8">
                  <c:v>5.4</c:v>
                </c:pt>
                <c:pt idx="9">
                  <c:v>5.7</c:v>
                </c:pt>
                <c:pt idx="10">
                  <c:v>5.6</c:v>
                </c:pt>
                <c:pt idx="11">
                  <c:v>5.9</c:v>
                </c:pt>
                <c:pt idx="12">
                  <c:v>5.8</c:v>
                </c:pt>
                <c:pt idx="13">
                  <c:v>5.9</c:v>
                </c:pt>
                <c:pt idx="14">
                  <c:v>6.9</c:v>
                </c:pt>
                <c:pt idx="15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A70-422B-A491-1C106C0E1B9E}"/>
            </c:ext>
          </c:extLst>
        </c:ser>
        <c:ser>
          <c:idx val="10"/>
          <c:order val="10"/>
          <c:tx>
            <c:strRef>
              <c:f>Munka1!$A$26</c:f>
              <c:strCache>
                <c:ptCount val="1"/>
                <c:pt idx="0">
                  <c:v>Croatia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Munka1!$B$26:$Q$26</c:f>
              <c:numCache>
                <c:formatCode>General</c:formatCode>
                <c:ptCount val="16"/>
                <c:pt idx="0">
                  <c:v>8.3000000000000007</c:v>
                </c:pt>
                <c:pt idx="1">
                  <c:v>9.5</c:v>
                </c:pt>
                <c:pt idx="2">
                  <c:v>9.1999999999999993</c:v>
                </c:pt>
                <c:pt idx="3">
                  <c:v>10.5</c:v>
                </c:pt>
                <c:pt idx="4">
                  <c:v>8.6</c:v>
                </c:pt>
                <c:pt idx="5">
                  <c:v>9.5</c:v>
                </c:pt>
                <c:pt idx="6">
                  <c:v>7.9</c:v>
                </c:pt>
                <c:pt idx="7">
                  <c:v>8.1999999999999993</c:v>
                </c:pt>
                <c:pt idx="8">
                  <c:v>6.7</c:v>
                </c:pt>
                <c:pt idx="9">
                  <c:v>6.2</c:v>
                </c:pt>
                <c:pt idx="10">
                  <c:v>6.5</c:v>
                </c:pt>
                <c:pt idx="11">
                  <c:v>6.3</c:v>
                </c:pt>
                <c:pt idx="12">
                  <c:v>7.7</c:v>
                </c:pt>
                <c:pt idx="13">
                  <c:v>7.8</c:v>
                </c:pt>
                <c:pt idx="14">
                  <c:v>10.6</c:v>
                </c:pt>
                <c:pt idx="15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A70-422B-A491-1C106C0E1B9E}"/>
            </c:ext>
          </c:extLst>
        </c:ser>
        <c:ser>
          <c:idx val="11"/>
          <c:order val="11"/>
          <c:tx>
            <c:strRef>
              <c:f>Munka1!$A$27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Munka1!$B$27:$Q$27</c:f>
              <c:numCache>
                <c:formatCode>General</c:formatCode>
                <c:ptCount val="16"/>
                <c:pt idx="0">
                  <c:v>5.0999999999999996</c:v>
                </c:pt>
                <c:pt idx="1">
                  <c:v>4</c:v>
                </c:pt>
                <c:pt idx="2">
                  <c:v>3.9</c:v>
                </c:pt>
                <c:pt idx="3">
                  <c:v>4.4000000000000004</c:v>
                </c:pt>
                <c:pt idx="4">
                  <c:v>4</c:v>
                </c:pt>
                <c:pt idx="5">
                  <c:v>3.9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4.3</c:v>
                </c:pt>
                <c:pt idx="10">
                  <c:v>4</c:v>
                </c:pt>
                <c:pt idx="11">
                  <c:v>4.2</c:v>
                </c:pt>
                <c:pt idx="12">
                  <c:v>4.0999999999999996</c:v>
                </c:pt>
                <c:pt idx="13">
                  <c:v>4.0999999999999996</c:v>
                </c:pt>
                <c:pt idx="14">
                  <c:v>6</c:v>
                </c:pt>
                <c:pt idx="15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A70-422B-A491-1C106C0E1B9E}"/>
            </c:ext>
          </c:extLst>
        </c:ser>
        <c:ser>
          <c:idx val="12"/>
          <c:order val="12"/>
          <c:tx>
            <c:strRef>
              <c:f>Munka1!$A$28</c:f>
              <c:strCache>
                <c:ptCount val="1"/>
                <c:pt idx="0">
                  <c:v>Cyprus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Munka1!$B$28:$Q$28</c:f>
              <c:numCache>
                <c:formatCode>General</c:formatCode>
                <c:ptCount val="16"/>
                <c:pt idx="0">
                  <c:v>3.9</c:v>
                </c:pt>
                <c:pt idx="1">
                  <c:v>3.3</c:v>
                </c:pt>
                <c:pt idx="2">
                  <c:v>3.4</c:v>
                </c:pt>
                <c:pt idx="3">
                  <c:v>3.5</c:v>
                </c:pt>
                <c:pt idx="4">
                  <c:v>3.6</c:v>
                </c:pt>
                <c:pt idx="5">
                  <c:v>3.5</c:v>
                </c:pt>
                <c:pt idx="6">
                  <c:v>3</c:v>
                </c:pt>
                <c:pt idx="7">
                  <c:v>4.0999999999999996</c:v>
                </c:pt>
                <c:pt idx="8">
                  <c:v>11.4</c:v>
                </c:pt>
                <c:pt idx="9">
                  <c:v>3.5</c:v>
                </c:pt>
                <c:pt idx="10">
                  <c:v>2.6</c:v>
                </c:pt>
                <c:pt idx="11">
                  <c:v>2.4</c:v>
                </c:pt>
                <c:pt idx="12">
                  <c:v>9.6999999999999993</c:v>
                </c:pt>
                <c:pt idx="13">
                  <c:v>4.3</c:v>
                </c:pt>
                <c:pt idx="14">
                  <c:v>5.5</c:v>
                </c:pt>
                <c:pt idx="15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A70-422B-A491-1C106C0E1B9E}"/>
            </c:ext>
          </c:extLst>
        </c:ser>
        <c:ser>
          <c:idx val="13"/>
          <c:order val="13"/>
          <c:tx>
            <c:strRef>
              <c:f>Munka1!$A$29</c:f>
              <c:strCache>
                <c:ptCount val="1"/>
                <c:pt idx="0">
                  <c:v>Latvia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Munka1!$B$29:$Q$29</c:f>
              <c:numCache>
                <c:formatCode>General</c:formatCode>
                <c:ptCount val="16"/>
                <c:pt idx="0">
                  <c:v>6</c:v>
                </c:pt>
                <c:pt idx="1">
                  <c:v>5.5</c:v>
                </c:pt>
                <c:pt idx="2">
                  <c:v>7.3</c:v>
                </c:pt>
                <c:pt idx="3">
                  <c:v>9</c:v>
                </c:pt>
                <c:pt idx="4">
                  <c:v>10.3</c:v>
                </c:pt>
                <c:pt idx="5">
                  <c:v>7.9</c:v>
                </c:pt>
                <c:pt idx="6">
                  <c:v>6.8</c:v>
                </c:pt>
                <c:pt idx="7">
                  <c:v>6.4</c:v>
                </c:pt>
                <c:pt idx="8">
                  <c:v>6.6</c:v>
                </c:pt>
                <c:pt idx="9">
                  <c:v>6.1</c:v>
                </c:pt>
                <c:pt idx="10">
                  <c:v>5.6</c:v>
                </c:pt>
                <c:pt idx="11">
                  <c:v>6.4</c:v>
                </c:pt>
                <c:pt idx="12">
                  <c:v>6.2</c:v>
                </c:pt>
                <c:pt idx="13">
                  <c:v>5.2</c:v>
                </c:pt>
                <c:pt idx="14">
                  <c:v>7</c:v>
                </c:pt>
                <c:pt idx="15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A70-422B-A491-1C106C0E1B9E}"/>
            </c:ext>
          </c:extLst>
        </c:ser>
        <c:ser>
          <c:idx val="14"/>
          <c:order val="14"/>
          <c:tx>
            <c:strRef>
              <c:f>Munka1!$A$30</c:f>
              <c:strCache>
                <c:ptCount val="1"/>
                <c:pt idx="0">
                  <c:v>Lithuania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Munka1!$B$30:$Q$30</c:f>
              <c:numCache>
                <c:formatCode>General</c:formatCode>
                <c:ptCount val="16"/>
                <c:pt idx="0">
                  <c:v>4.2</c:v>
                </c:pt>
                <c:pt idx="1">
                  <c:v>4.3</c:v>
                </c:pt>
                <c:pt idx="2">
                  <c:v>4.7</c:v>
                </c:pt>
                <c:pt idx="3">
                  <c:v>4</c:v>
                </c:pt>
                <c:pt idx="4">
                  <c:v>4.5999999999999996</c:v>
                </c:pt>
                <c:pt idx="5">
                  <c:v>7.8</c:v>
                </c:pt>
                <c:pt idx="6">
                  <c:v>3.4</c:v>
                </c:pt>
                <c:pt idx="7">
                  <c:v>4.4000000000000004</c:v>
                </c:pt>
                <c:pt idx="8">
                  <c:v>3.5</c:v>
                </c:pt>
                <c:pt idx="9">
                  <c:v>3.8</c:v>
                </c:pt>
                <c:pt idx="10">
                  <c:v>3.3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5.7</c:v>
                </c:pt>
                <c:pt idx="1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A70-422B-A491-1C106C0E1B9E}"/>
            </c:ext>
          </c:extLst>
        </c:ser>
        <c:ser>
          <c:idx val="15"/>
          <c:order val="15"/>
          <c:tx>
            <c:strRef>
              <c:f>Munka1!$A$31</c:f>
              <c:strCache>
                <c:ptCount val="1"/>
                <c:pt idx="0">
                  <c:v>Luxembourg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Munka1!$B$31:$Q$31</c:f>
              <c:numCache>
                <c:formatCode>General</c:formatCode>
                <c:ptCount val="16"/>
                <c:pt idx="0">
                  <c:v>5.5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5.5</c:v>
                </c:pt>
                <c:pt idx="4">
                  <c:v>5.5</c:v>
                </c:pt>
                <c:pt idx="5">
                  <c:v>5.2</c:v>
                </c:pt>
                <c:pt idx="6">
                  <c:v>5.0999999999999996</c:v>
                </c:pt>
                <c:pt idx="7">
                  <c:v>4.9000000000000004</c:v>
                </c:pt>
                <c:pt idx="8">
                  <c:v>5</c:v>
                </c:pt>
                <c:pt idx="9">
                  <c:v>5.2</c:v>
                </c:pt>
                <c:pt idx="10">
                  <c:v>5.2</c:v>
                </c:pt>
                <c:pt idx="11">
                  <c:v>5.4</c:v>
                </c:pt>
                <c:pt idx="12">
                  <c:v>5.2</c:v>
                </c:pt>
                <c:pt idx="13">
                  <c:v>5.2</c:v>
                </c:pt>
                <c:pt idx="14">
                  <c:v>5.7</c:v>
                </c:pt>
                <c:pt idx="15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A70-422B-A491-1C106C0E1B9E}"/>
            </c:ext>
          </c:extLst>
        </c:ser>
        <c:ser>
          <c:idx val="16"/>
          <c:order val="16"/>
          <c:tx>
            <c:strRef>
              <c:f>Munka1!$A$32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Munka1!$B$32:$Q$32</c:f>
              <c:numCache>
                <c:formatCode>General</c:formatCode>
                <c:ptCount val="16"/>
                <c:pt idx="0">
                  <c:v>6.2</c:v>
                </c:pt>
                <c:pt idx="1">
                  <c:v>6.5</c:v>
                </c:pt>
                <c:pt idx="2">
                  <c:v>5.8</c:v>
                </c:pt>
                <c:pt idx="3">
                  <c:v>5.8</c:v>
                </c:pt>
                <c:pt idx="4">
                  <c:v>5.8</c:v>
                </c:pt>
                <c:pt idx="5">
                  <c:v>7</c:v>
                </c:pt>
                <c:pt idx="6">
                  <c:v>7.2</c:v>
                </c:pt>
                <c:pt idx="7">
                  <c:v>7.6</c:v>
                </c:pt>
                <c:pt idx="8">
                  <c:v>8.5</c:v>
                </c:pt>
                <c:pt idx="9">
                  <c:v>9.5</c:v>
                </c:pt>
                <c:pt idx="10">
                  <c:v>7.3</c:v>
                </c:pt>
                <c:pt idx="11">
                  <c:v>7.3</c:v>
                </c:pt>
                <c:pt idx="12">
                  <c:v>7.7</c:v>
                </c:pt>
                <c:pt idx="13">
                  <c:v>8.5</c:v>
                </c:pt>
                <c:pt idx="14">
                  <c:v>9.6</c:v>
                </c:pt>
                <c:pt idx="15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A70-422B-A491-1C106C0E1B9E}"/>
            </c:ext>
          </c:extLst>
        </c:ser>
        <c:ser>
          <c:idx val="17"/>
          <c:order val="17"/>
          <c:tx>
            <c:strRef>
              <c:f>Munka1!$A$33</c:f>
              <c:strCache>
                <c:ptCount val="1"/>
                <c:pt idx="0">
                  <c:v>Malta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Munka1!$B$33:$Q$33</c:f>
              <c:numCache>
                <c:formatCode>General</c:formatCode>
                <c:ptCount val="16"/>
                <c:pt idx="0">
                  <c:v>5.4</c:v>
                </c:pt>
                <c:pt idx="1">
                  <c:v>5.3</c:v>
                </c:pt>
                <c:pt idx="2">
                  <c:v>6.6</c:v>
                </c:pt>
                <c:pt idx="3">
                  <c:v>4.3</c:v>
                </c:pt>
                <c:pt idx="4">
                  <c:v>4.5999999999999996</c:v>
                </c:pt>
                <c:pt idx="5">
                  <c:v>5.5</c:v>
                </c:pt>
                <c:pt idx="6">
                  <c:v>5.4</c:v>
                </c:pt>
                <c:pt idx="7">
                  <c:v>5.2</c:v>
                </c:pt>
                <c:pt idx="8">
                  <c:v>5.3</c:v>
                </c:pt>
                <c:pt idx="9">
                  <c:v>5</c:v>
                </c:pt>
                <c:pt idx="10">
                  <c:v>4.5999999999999996</c:v>
                </c:pt>
                <c:pt idx="11">
                  <c:v>4.5999999999999996</c:v>
                </c:pt>
                <c:pt idx="12">
                  <c:v>5.6</c:v>
                </c:pt>
                <c:pt idx="13">
                  <c:v>5.4</c:v>
                </c:pt>
                <c:pt idx="14">
                  <c:v>10.199999999999999</c:v>
                </c:pt>
                <c:pt idx="1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A70-422B-A491-1C106C0E1B9E}"/>
            </c:ext>
          </c:extLst>
        </c:ser>
        <c:ser>
          <c:idx val="18"/>
          <c:order val="18"/>
          <c:tx>
            <c:strRef>
              <c:f>Munka1!$A$34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Munka1!$B$34:$Q$34</c:f>
              <c:numCache>
                <c:formatCode>General</c:formatCode>
                <c:ptCount val="16"/>
                <c:pt idx="0">
                  <c:v>4.5999999999999996</c:v>
                </c:pt>
                <c:pt idx="1">
                  <c:v>4.5</c:v>
                </c:pt>
                <c:pt idx="2">
                  <c:v>4.5999999999999996</c:v>
                </c:pt>
                <c:pt idx="3">
                  <c:v>5.5</c:v>
                </c:pt>
                <c:pt idx="4">
                  <c:v>5.3</c:v>
                </c:pt>
                <c:pt idx="5">
                  <c:v>4.9000000000000004</c:v>
                </c:pt>
                <c:pt idx="6">
                  <c:v>4.5999999999999996</c:v>
                </c:pt>
                <c:pt idx="7">
                  <c:v>4.5</c:v>
                </c:pt>
                <c:pt idx="8">
                  <c:v>4.3</c:v>
                </c:pt>
                <c:pt idx="9">
                  <c:v>4</c:v>
                </c:pt>
                <c:pt idx="10">
                  <c:v>3.9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6.3</c:v>
                </c:pt>
                <c:pt idx="15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A70-422B-A491-1C106C0E1B9E}"/>
            </c:ext>
          </c:extLst>
        </c:ser>
        <c:ser>
          <c:idx val="19"/>
          <c:order val="19"/>
          <c:tx>
            <c:strRef>
              <c:f>Munka1!$A$35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Munka1!$B$35:$Q$35</c:f>
              <c:numCache>
                <c:formatCode>General</c:formatCode>
                <c:ptCount val="16"/>
                <c:pt idx="0">
                  <c:v>6.4</c:v>
                </c:pt>
                <c:pt idx="1">
                  <c:v>5.9</c:v>
                </c:pt>
                <c:pt idx="2">
                  <c:v>6.3</c:v>
                </c:pt>
                <c:pt idx="3">
                  <c:v>7.7</c:v>
                </c:pt>
                <c:pt idx="4">
                  <c:v>6.5</c:v>
                </c:pt>
                <c:pt idx="5">
                  <c:v>6.1</c:v>
                </c:pt>
                <c:pt idx="6">
                  <c:v>6.3</c:v>
                </c:pt>
                <c:pt idx="7">
                  <c:v>6.3</c:v>
                </c:pt>
                <c:pt idx="8">
                  <c:v>7.4</c:v>
                </c:pt>
                <c:pt idx="9">
                  <c:v>6.2</c:v>
                </c:pt>
                <c:pt idx="10">
                  <c:v>5.7</c:v>
                </c:pt>
                <c:pt idx="11">
                  <c:v>5.9</c:v>
                </c:pt>
                <c:pt idx="12">
                  <c:v>5.9</c:v>
                </c:pt>
                <c:pt idx="13">
                  <c:v>5.8</c:v>
                </c:pt>
                <c:pt idx="14">
                  <c:v>9.6999999999999993</c:v>
                </c:pt>
                <c:pt idx="15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A70-422B-A491-1C106C0E1B9E}"/>
            </c:ext>
          </c:extLst>
        </c:ser>
        <c:ser>
          <c:idx val="20"/>
          <c:order val="20"/>
          <c:tx>
            <c:strRef>
              <c:f>Munka1!$A$36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Munka1!$B$36:$Q$36</c:f>
              <c:numCache>
                <c:formatCode>General</c:formatCode>
                <c:ptCount val="16"/>
                <c:pt idx="0">
                  <c:v>4.7</c:v>
                </c:pt>
                <c:pt idx="1">
                  <c:v>4.9000000000000004</c:v>
                </c:pt>
                <c:pt idx="2">
                  <c:v>5.7</c:v>
                </c:pt>
                <c:pt idx="3">
                  <c:v>6.1</c:v>
                </c:pt>
                <c:pt idx="4">
                  <c:v>6.5</c:v>
                </c:pt>
                <c:pt idx="5">
                  <c:v>6.2</c:v>
                </c:pt>
                <c:pt idx="6">
                  <c:v>5.4</c:v>
                </c:pt>
                <c:pt idx="7">
                  <c:v>4.7</c:v>
                </c:pt>
                <c:pt idx="8">
                  <c:v>5.4</c:v>
                </c:pt>
                <c:pt idx="9">
                  <c:v>4.9000000000000004</c:v>
                </c:pt>
                <c:pt idx="10">
                  <c:v>4.4000000000000004</c:v>
                </c:pt>
                <c:pt idx="11">
                  <c:v>4.9000000000000004</c:v>
                </c:pt>
                <c:pt idx="12">
                  <c:v>5</c:v>
                </c:pt>
                <c:pt idx="13">
                  <c:v>4.9000000000000004</c:v>
                </c:pt>
                <c:pt idx="14">
                  <c:v>8.9</c:v>
                </c:pt>
                <c:pt idx="1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9A70-422B-A491-1C106C0E1B9E}"/>
            </c:ext>
          </c:extLst>
        </c:ser>
        <c:ser>
          <c:idx val="21"/>
          <c:order val="21"/>
          <c:tx>
            <c:strRef>
              <c:f>Munka1!$A$37</c:f>
              <c:strCache>
                <c:ptCount val="1"/>
                <c:pt idx="0">
                  <c:v>Portugal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Munka1!$B$37:$Q$37</c:f>
              <c:numCache>
                <c:formatCode>General</c:formatCode>
                <c:ptCount val="16"/>
                <c:pt idx="0">
                  <c:v>4.4000000000000004</c:v>
                </c:pt>
                <c:pt idx="1">
                  <c:v>4.2</c:v>
                </c:pt>
                <c:pt idx="2">
                  <c:v>3.9</c:v>
                </c:pt>
                <c:pt idx="3">
                  <c:v>4.8</c:v>
                </c:pt>
                <c:pt idx="4">
                  <c:v>6.4</c:v>
                </c:pt>
                <c:pt idx="5">
                  <c:v>4.5</c:v>
                </c:pt>
                <c:pt idx="6">
                  <c:v>4</c:v>
                </c:pt>
                <c:pt idx="7">
                  <c:v>3.8</c:v>
                </c:pt>
                <c:pt idx="8">
                  <c:v>7</c:v>
                </c:pt>
                <c:pt idx="9">
                  <c:v>4.9000000000000004</c:v>
                </c:pt>
                <c:pt idx="10">
                  <c:v>3.2</c:v>
                </c:pt>
                <c:pt idx="11">
                  <c:v>5.3</c:v>
                </c:pt>
                <c:pt idx="12">
                  <c:v>3.8</c:v>
                </c:pt>
                <c:pt idx="13">
                  <c:v>3.7</c:v>
                </c:pt>
                <c:pt idx="14">
                  <c:v>6.2</c:v>
                </c:pt>
                <c:pt idx="15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9A70-422B-A491-1C106C0E1B9E}"/>
            </c:ext>
          </c:extLst>
        </c:ser>
        <c:ser>
          <c:idx val="22"/>
          <c:order val="22"/>
          <c:tx>
            <c:strRef>
              <c:f>Munka1!$A$38</c:f>
              <c:strCache>
                <c:ptCount val="1"/>
                <c:pt idx="0">
                  <c:v>Romania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Munka1!$B$38:$Q$38</c:f>
              <c:numCache>
                <c:formatCode>General</c:formatCode>
                <c:ptCount val="16"/>
                <c:pt idx="0">
                  <c:v>7.2</c:v>
                </c:pt>
                <c:pt idx="1">
                  <c:v>8.4</c:v>
                </c:pt>
                <c:pt idx="2">
                  <c:v>7.8</c:v>
                </c:pt>
                <c:pt idx="3">
                  <c:v>7.9</c:v>
                </c:pt>
                <c:pt idx="4">
                  <c:v>7</c:v>
                </c:pt>
                <c:pt idx="5">
                  <c:v>6.9</c:v>
                </c:pt>
                <c:pt idx="6">
                  <c:v>6.9</c:v>
                </c:pt>
                <c:pt idx="7">
                  <c:v>6.3</c:v>
                </c:pt>
                <c:pt idx="8">
                  <c:v>6.3</c:v>
                </c:pt>
                <c:pt idx="9">
                  <c:v>5.9</c:v>
                </c:pt>
                <c:pt idx="10">
                  <c:v>4.9000000000000004</c:v>
                </c:pt>
                <c:pt idx="11">
                  <c:v>4.4000000000000004</c:v>
                </c:pt>
                <c:pt idx="12">
                  <c:v>4.2</c:v>
                </c:pt>
                <c:pt idx="13">
                  <c:v>4.8</c:v>
                </c:pt>
                <c:pt idx="14">
                  <c:v>6.2</c:v>
                </c:pt>
                <c:pt idx="15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9A70-422B-A491-1C106C0E1B9E}"/>
            </c:ext>
          </c:extLst>
        </c:ser>
        <c:ser>
          <c:idx val="23"/>
          <c:order val="23"/>
          <c:tx>
            <c:strRef>
              <c:f>Munka1!$A$39</c:f>
              <c:strCache>
                <c:ptCount val="1"/>
                <c:pt idx="0">
                  <c:v>Slovenia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Munka1!$B$39:$Q$39</c:f>
              <c:numCache>
                <c:formatCode>General</c:formatCode>
                <c:ptCount val="16"/>
                <c:pt idx="0">
                  <c:v>4.4000000000000004</c:v>
                </c:pt>
                <c:pt idx="1">
                  <c:v>4.2</c:v>
                </c:pt>
                <c:pt idx="2">
                  <c:v>4.8</c:v>
                </c:pt>
                <c:pt idx="3">
                  <c:v>4.9000000000000004</c:v>
                </c:pt>
                <c:pt idx="4">
                  <c:v>5.0999999999999996</c:v>
                </c:pt>
                <c:pt idx="5">
                  <c:v>5.8</c:v>
                </c:pt>
                <c:pt idx="6">
                  <c:v>4.5</c:v>
                </c:pt>
                <c:pt idx="7">
                  <c:v>15.1</c:v>
                </c:pt>
                <c:pt idx="8">
                  <c:v>6.3</c:v>
                </c:pt>
                <c:pt idx="9">
                  <c:v>5.9</c:v>
                </c:pt>
                <c:pt idx="10">
                  <c:v>4.7</c:v>
                </c:pt>
                <c:pt idx="11">
                  <c:v>4.4000000000000004</c:v>
                </c:pt>
                <c:pt idx="12">
                  <c:v>4.7</c:v>
                </c:pt>
                <c:pt idx="13">
                  <c:v>4.5999999999999996</c:v>
                </c:pt>
                <c:pt idx="14">
                  <c:v>8.1</c:v>
                </c:pt>
                <c:pt idx="15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9A70-422B-A491-1C106C0E1B9E}"/>
            </c:ext>
          </c:extLst>
        </c:ser>
        <c:ser>
          <c:idx val="24"/>
          <c:order val="24"/>
          <c:tx>
            <c:strRef>
              <c:f>Munka1!$A$40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Munka1!$B$40:$Q$40</c:f>
              <c:numCache>
                <c:formatCode>General</c:formatCode>
                <c:ptCount val="16"/>
                <c:pt idx="0">
                  <c:v>4.7</c:v>
                </c:pt>
                <c:pt idx="1">
                  <c:v>4.2</c:v>
                </c:pt>
                <c:pt idx="2">
                  <c:v>4.5999999999999996</c:v>
                </c:pt>
                <c:pt idx="3">
                  <c:v>5.3</c:v>
                </c:pt>
                <c:pt idx="4">
                  <c:v>4.7</c:v>
                </c:pt>
                <c:pt idx="5">
                  <c:v>5</c:v>
                </c:pt>
                <c:pt idx="6">
                  <c:v>4.8</c:v>
                </c:pt>
                <c:pt idx="7">
                  <c:v>4.7</c:v>
                </c:pt>
                <c:pt idx="8">
                  <c:v>6.1</c:v>
                </c:pt>
                <c:pt idx="9">
                  <c:v>7.7</c:v>
                </c:pt>
                <c:pt idx="10">
                  <c:v>6</c:v>
                </c:pt>
                <c:pt idx="11">
                  <c:v>5.3</c:v>
                </c:pt>
                <c:pt idx="12">
                  <c:v>5.4</c:v>
                </c:pt>
                <c:pt idx="13">
                  <c:v>5.2</c:v>
                </c:pt>
                <c:pt idx="14">
                  <c:v>6.7</c:v>
                </c:pt>
                <c:pt idx="15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A70-422B-A491-1C106C0E1B9E}"/>
            </c:ext>
          </c:extLst>
        </c:ser>
        <c:ser>
          <c:idx val="25"/>
          <c:order val="25"/>
          <c:tx>
            <c:strRef>
              <c:f>Munka1!$A$41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Munka1!$B$41:$Q$41</c:f>
              <c:numCache>
                <c:formatCode>General</c:formatCode>
                <c:ptCount val="16"/>
                <c:pt idx="0">
                  <c:v>4.7</c:v>
                </c:pt>
                <c:pt idx="1">
                  <c:v>4.4000000000000004</c:v>
                </c:pt>
                <c:pt idx="2">
                  <c:v>4.5999999999999996</c:v>
                </c:pt>
                <c:pt idx="3">
                  <c:v>5</c:v>
                </c:pt>
                <c:pt idx="4">
                  <c:v>4.9000000000000004</c:v>
                </c:pt>
                <c:pt idx="5">
                  <c:v>4.8</c:v>
                </c:pt>
                <c:pt idx="6">
                  <c:v>4.9000000000000004</c:v>
                </c:pt>
                <c:pt idx="7">
                  <c:v>4.8</c:v>
                </c:pt>
                <c:pt idx="8">
                  <c:v>4.9000000000000004</c:v>
                </c:pt>
                <c:pt idx="9">
                  <c:v>4.7</c:v>
                </c:pt>
                <c:pt idx="10">
                  <c:v>4.5</c:v>
                </c:pt>
                <c:pt idx="11">
                  <c:v>4.3</c:v>
                </c:pt>
                <c:pt idx="12">
                  <c:v>4.2</c:v>
                </c:pt>
                <c:pt idx="13">
                  <c:v>4.2</c:v>
                </c:pt>
                <c:pt idx="14">
                  <c:v>5.2</c:v>
                </c:pt>
                <c:pt idx="1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A70-422B-A491-1C106C0E1B9E}"/>
            </c:ext>
          </c:extLst>
        </c:ser>
        <c:ser>
          <c:idx val="26"/>
          <c:order val="26"/>
          <c:tx>
            <c:strRef>
              <c:f>Munka1!$A$42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Munka1!$B$15:$Q$15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strCache>
            </c:strRef>
          </c:cat>
          <c:val>
            <c:numRef>
              <c:f>Munka1!$B$42:$Q$42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4.5</c:v>
                </c:pt>
                <c:pt idx="5">
                  <c:v>4.4000000000000004</c:v>
                </c:pt>
                <c:pt idx="6">
                  <c:v>4.5999999999999996</c:v>
                </c:pt>
                <c:pt idx="7">
                  <c:v>4.4000000000000004</c:v>
                </c:pt>
                <c:pt idx="8">
                  <c:v>4.4000000000000004</c:v>
                </c:pt>
                <c:pt idx="9">
                  <c:v>4.2</c:v>
                </c:pt>
                <c:pt idx="10">
                  <c:v>4.3</c:v>
                </c:pt>
                <c:pt idx="11">
                  <c:v>4.2</c:v>
                </c:pt>
                <c:pt idx="12">
                  <c:v>4.4000000000000004</c:v>
                </c:pt>
                <c:pt idx="13">
                  <c:v>4.4000000000000004</c:v>
                </c:pt>
                <c:pt idx="14">
                  <c:v>5.7</c:v>
                </c:pt>
                <c:pt idx="15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A70-422B-A491-1C106C0E1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234528"/>
        <c:axId val="837226208"/>
      </c:lineChart>
      <c:catAx>
        <c:axId val="8372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7226208"/>
        <c:crosses val="autoZero"/>
        <c:auto val="1"/>
        <c:lblAlgn val="ctr"/>
        <c:lblOffset val="100"/>
        <c:noMultiLvlLbl val="0"/>
      </c:catAx>
      <c:valAx>
        <c:axId val="83722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72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479955144379139E-2"/>
                  <c:y val="-1.8125793003444233E-3"/>
                </c:manualLayout>
              </c:layout>
              <c:tx>
                <c:strRef>
                  <c:f>'GDP per fő EU orsz'!$A$3</c:f>
                  <c:strCache>
                    <c:ptCount val="1"/>
                    <c:pt idx="0">
                      <c:v>Belgium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{032D4F20-D8C3-492F-A15E-D2312E486335}</c15:txfldGUID>
                      <c15:f>'GDP per fő EU orsz'!$A$3</c15:f>
                      <c15:dlblFieldTableCache>
                        <c:ptCount val="1"/>
                        <c:pt idx="0">
                          <c:v>Belgium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1209-4417-B326-C7ECC9D48553}"/>
                </c:ext>
              </c:extLst>
            </c:dLbl>
            <c:dLbl>
              <c:idx val="1"/>
              <c:tx>
                <c:strRef>
                  <c:f>'GDP per fő EU orsz'!$A$4</c:f>
                  <c:strCache>
                    <c:ptCount val="1"/>
                    <c:pt idx="0">
                      <c:v>Bulgaria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{6A100345-A4FB-42D8-8C31-E0F5EAB54F12}</c15:txfldGUID>
                      <c15:f>'GDP per fő EU orsz'!$A$4</c15:f>
                      <c15:dlblFieldTableCache>
                        <c:ptCount val="1"/>
                        <c:pt idx="0">
                          <c:v>Bulgaria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1209-4417-B326-C7ECC9D48553}"/>
                </c:ext>
              </c:extLst>
            </c:dLbl>
            <c:dLbl>
              <c:idx val="2"/>
              <c:layout>
                <c:manualLayout>
                  <c:x val="-8.4104289318755257E-3"/>
                  <c:y val="-7.2503172013776264E-3"/>
                </c:manualLayout>
              </c:layout>
              <c:tx>
                <c:strRef>
                  <c:f>'GDP per fő EU orsz'!$A$5</c:f>
                  <c:strCache>
                    <c:ptCount val="1"/>
                    <c:pt idx="0">
                      <c:v>Czechia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{88765420-B080-4D7A-940C-B35055DA3618}</c15:txfldGUID>
                      <c15:f>'GDP per fő EU orsz'!$A$5</c15:f>
                      <c15:dlblFieldTableCache>
                        <c:ptCount val="1"/>
                        <c:pt idx="0">
                          <c:v>Czechia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1209-4417-B326-C7ECC9D48553}"/>
                </c:ext>
              </c:extLst>
            </c:dLbl>
            <c:dLbl>
              <c:idx val="3"/>
              <c:tx>
                <c:strRef>
                  <c:f>'GDP per fő EU orsz'!$A$6</c:f>
                  <c:strCache>
                    <c:ptCount val="1"/>
                    <c:pt idx="0">
                      <c:v>Denmark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{B68EEA27-95BC-42E5-ADD5-AE9CE9953759}</c15:txfldGUID>
                      <c15:f>'GDP per fő EU orsz'!$A$6</c15:f>
                      <c15:dlblFieldTableCache>
                        <c:ptCount val="1"/>
                        <c:pt idx="0">
                          <c:v>Denmark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1209-4417-B326-C7ECC9D48553}"/>
                </c:ext>
              </c:extLst>
            </c:dLbl>
            <c:dLbl>
              <c:idx val="4"/>
              <c:tx>
                <c:strRef>
                  <c:f>'GDP per fő EU orsz'!$A$7</c:f>
                  <c:strCache>
                    <c:ptCount val="1"/>
                    <c:pt idx="0">
                      <c:v>Germany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{4D801B23-9F97-4F21-8D0E-171F3FAB9B13}</c15:txfldGUID>
                      <c15:f>'GDP per fő EU orsz'!$A$7</c15:f>
                      <c15:dlblFieldTableCache>
                        <c:ptCount val="1"/>
                        <c:pt idx="0">
                          <c:v>Germany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1209-4417-B326-C7ECC9D48553}"/>
                </c:ext>
              </c:extLst>
            </c:dLbl>
            <c:dLbl>
              <c:idx val="5"/>
              <c:tx>
                <c:strRef>
                  <c:f>'GDP per fő EU orsz'!$A$8</c:f>
                  <c:strCache>
                    <c:ptCount val="1"/>
                    <c:pt idx="0">
                      <c:v>Estonia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{33560289-C00D-432E-99DB-E8F2A802EB97}</c15:txfldGUID>
                      <c15:f>'GDP per fő EU orsz'!$A$8</c15:f>
                      <c15:dlblFieldTableCache>
                        <c:ptCount val="1"/>
                        <c:pt idx="0">
                          <c:v>Estonia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1209-4417-B326-C7ECC9D48553}"/>
                </c:ext>
              </c:extLst>
            </c:dLbl>
            <c:dLbl>
              <c:idx val="6"/>
              <c:tx>
                <c:strRef>
                  <c:f>'GDP per fő EU orsz'!$A$9</c:f>
                  <c:strCache>
                    <c:ptCount val="1"/>
                    <c:pt idx="0">
                      <c:v>Ireland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{9D8D9205-4D1D-4ACF-8CD8-ED281E5C9C27}</c15:txfldGUID>
                      <c15:f>'GDP per fő EU orsz'!$A$9</c15:f>
                      <c15:dlblFieldTableCache>
                        <c:ptCount val="1"/>
                        <c:pt idx="0">
                          <c:v>Ireland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1209-4417-B326-C7ECC9D48553}"/>
                </c:ext>
              </c:extLst>
            </c:dLbl>
            <c:dLbl>
              <c:idx val="7"/>
              <c:tx>
                <c:strRef>
                  <c:f>'GDP per fő EU orsz'!$A$10</c:f>
                  <c:strCache>
                    <c:ptCount val="1"/>
                    <c:pt idx="0">
                      <c:v>Greece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{2591403F-CEF8-4800-8D6C-514803904209}</c15:txfldGUID>
                      <c15:f>'GDP per fő EU orsz'!$A$10</c15:f>
                      <c15:dlblFieldTableCache>
                        <c:ptCount val="1"/>
                        <c:pt idx="0">
                          <c:v>Greece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1209-4417-B326-C7ECC9D48553}"/>
                </c:ext>
              </c:extLst>
            </c:dLbl>
            <c:dLbl>
              <c:idx val="8"/>
              <c:tx>
                <c:strRef>
                  <c:f>'GDP per fő EU orsz'!$A$11</c:f>
                  <c:strCache>
                    <c:ptCount val="1"/>
                    <c:pt idx="0">
                      <c:v>Spain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{413D171B-65CC-4BBD-87A9-5F5F66CDFB72}</c15:txfldGUID>
                      <c15:f>'GDP per fő EU orsz'!$A$11</c15:f>
                      <c15:dlblFieldTableCache>
                        <c:ptCount val="1"/>
                        <c:pt idx="0">
                          <c:v>Spain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1209-4417-B326-C7ECC9D48553}"/>
                </c:ext>
              </c:extLst>
            </c:dLbl>
            <c:dLbl>
              <c:idx val="9"/>
              <c:tx>
                <c:strRef>
                  <c:f>'GDP per fő EU orsz'!$A$12</c:f>
                  <c:strCache>
                    <c:ptCount val="1"/>
                    <c:pt idx="0">
                      <c:v>France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{43102300-F29C-42A6-AF9B-F84EEB553D6D}</c15:txfldGUID>
                      <c15:f>'GDP per fő EU orsz'!$A$12</c15:f>
                      <c15:dlblFieldTableCache>
                        <c:ptCount val="1"/>
                        <c:pt idx="0">
                          <c:v>France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1209-4417-B326-C7ECC9D48553}"/>
                </c:ext>
              </c:extLst>
            </c:dLbl>
            <c:dLbl>
              <c:idx val="10"/>
              <c:tx>
                <c:strRef>
                  <c:f>'GDP per fő EU orsz'!$A$13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{1B0FA9A7-392A-471E-9628-24D9886166A1}</c15:txfldGUID>
                      <c15:f>'GDP per fő EU orsz'!$A$13</c15:f>
                      <c15:dlblFieldTableCache>
                        <c:ptCount val="1"/>
                        <c:pt idx="0">
                          <c:v>Croatia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1209-4417-B326-C7ECC9D48553}"/>
                </c:ext>
              </c:extLst>
            </c:dLbl>
            <c:dLbl>
              <c:idx val="11"/>
              <c:tx>
                <c:strRef>
                  <c:f>'GDP per fő EU orsz'!$A$14</c:f>
                  <c:strCache>
                    <c:ptCount val="1"/>
                    <c:pt idx="0">
                      <c:v>Italy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{1CC538E6-26B7-4A03-A63A-7714258B0569}</c15:txfldGUID>
                      <c15:f>'GDP per fő EU orsz'!$A$14</c15:f>
                      <c15:dlblFieldTableCache>
                        <c:ptCount val="1"/>
                        <c:pt idx="0">
                          <c:v>Italy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1209-4417-B326-C7ECC9D48553}"/>
                </c:ext>
              </c:extLst>
            </c:dLbl>
            <c:dLbl>
              <c:idx val="12"/>
              <c:tx>
                <c:strRef>
                  <c:f>'GDP per fő EU orsz'!$A$15</c:f>
                  <c:strCache>
                    <c:ptCount val="1"/>
                    <c:pt idx="0">
                      <c:v>Cyprus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{DDE6C0ED-CD23-4F24-899D-FB314F24AF05}</c15:txfldGUID>
                      <c15:f>'GDP per fő EU orsz'!$A$15</c15:f>
                      <c15:dlblFieldTableCache>
                        <c:ptCount val="1"/>
                        <c:pt idx="0">
                          <c:v>Cyprus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1209-4417-B326-C7ECC9D48553}"/>
                </c:ext>
              </c:extLst>
            </c:dLbl>
            <c:dLbl>
              <c:idx val="13"/>
              <c:layout>
                <c:manualLayout>
                  <c:x val="-7.5693860386879835E-2"/>
                  <c:y val="-6.6460473255569299E-17"/>
                </c:manualLayout>
              </c:layout>
              <c:tx>
                <c:strRef>
                  <c:f>'GDP per fő EU orsz'!$A$16</c:f>
                  <c:strCache>
                    <c:ptCount val="1"/>
                    <c:pt idx="0">
                      <c:v>Latvia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{87E14077-5726-4C0E-B8AF-10C35C9FC3CF}</c15:txfldGUID>
                      <c15:f>'GDP per fő EU orsz'!$A$16</c15:f>
                      <c15:dlblFieldTableCache>
                        <c:ptCount val="1"/>
                        <c:pt idx="0">
                          <c:v>Latvia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1209-4417-B326-C7ECC9D48553}"/>
                </c:ext>
              </c:extLst>
            </c:dLbl>
            <c:dLbl>
              <c:idx val="14"/>
              <c:tx>
                <c:strRef>
                  <c:f>'GDP per fő EU orsz'!$A$17</c:f>
                  <c:strCache>
                    <c:ptCount val="1"/>
                    <c:pt idx="0">
                      <c:v>Lithuania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{E323E22C-D07B-4876-AE54-4878126DDEA4}</c15:txfldGUID>
                      <c15:f>'GDP per fő EU orsz'!$A$17</c15:f>
                      <c15:dlblFieldTableCache>
                        <c:ptCount val="1"/>
                        <c:pt idx="0">
                          <c:v>Lithuania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1209-4417-B326-C7ECC9D48553}"/>
                </c:ext>
              </c:extLst>
            </c:dLbl>
            <c:dLbl>
              <c:idx val="15"/>
              <c:tx>
                <c:strRef>
                  <c:f>'GDP per fő EU orsz'!$A$18</c:f>
                  <c:strCache>
                    <c:ptCount val="1"/>
                    <c:pt idx="0">
                      <c:v>Luxembourg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{0429943A-E470-4D11-AEA8-30114B53CE93}</c15:txfldGUID>
                      <c15:f>'GDP per fő EU orsz'!$A$18</c15:f>
                      <c15:dlblFieldTableCache>
                        <c:ptCount val="1"/>
                        <c:pt idx="0">
                          <c:v>Luxembourg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1209-4417-B326-C7ECC9D48553}"/>
                </c:ext>
              </c:extLst>
            </c:dLbl>
            <c:dLbl>
              <c:idx val="16"/>
              <c:tx>
                <c:strRef>
                  <c:f>'GDP per fő EU orsz'!$A$19</c:f>
                  <c:strCache>
                    <c:ptCount val="1"/>
                    <c:pt idx="0">
                      <c:v>Hungary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{5B2A7FC4-928C-4C6C-BED8-1C2A5886285F}</c15:txfldGUID>
                      <c15:f>'GDP per fő EU orsz'!$A$19</c15:f>
                      <c15:dlblFieldTableCache>
                        <c:ptCount val="1"/>
                        <c:pt idx="0">
                          <c:v>Hungary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1209-4417-B326-C7ECC9D48553}"/>
                </c:ext>
              </c:extLst>
            </c:dLbl>
            <c:dLbl>
              <c:idx val="17"/>
              <c:tx>
                <c:strRef>
                  <c:f>'GDP per fő EU orsz'!$A$20</c:f>
                  <c:strCache>
                    <c:ptCount val="1"/>
                    <c:pt idx="0">
                      <c:v>Malta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{3E091D9B-E787-4DFD-84C0-E2707EA6F274}</c15:txfldGUID>
                      <c15:f>'GDP per fő EU orsz'!$A$20</c15:f>
                      <c15:dlblFieldTableCache>
                        <c:ptCount val="1"/>
                        <c:pt idx="0">
                          <c:v>Malta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1209-4417-B326-C7ECC9D48553}"/>
                </c:ext>
              </c:extLst>
            </c:dLbl>
            <c:dLbl>
              <c:idx val="18"/>
              <c:tx>
                <c:strRef>
                  <c:f>'GDP per fő EU orsz'!$A$21</c:f>
                  <c:strCache>
                    <c:ptCount val="1"/>
                    <c:pt idx="0">
                      <c:v>Netherland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{06615921-ACEF-4C15-AC40-C14CF58B5DBB}</c15:txfldGUID>
                      <c15:f>'GDP per fő EU orsz'!$A$21</c15:f>
                      <c15:dlblFieldTableCache>
                        <c:ptCount val="1"/>
                        <c:pt idx="0">
                          <c:v>Netherland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1209-4417-B326-C7ECC9D48553}"/>
                </c:ext>
              </c:extLst>
            </c:dLbl>
            <c:dLbl>
              <c:idx val="19"/>
              <c:tx>
                <c:strRef>
                  <c:f>'GDP per fő EU orsz'!$A$22</c:f>
                  <c:strCache>
                    <c:ptCount val="1"/>
                    <c:pt idx="0">
                      <c:v>Austria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{D3D51C1D-8767-4E80-8DDD-E76E52DE925D}</c15:txfldGUID>
                      <c15:f>'GDP per fő EU orsz'!$A$22</c15:f>
                      <c15:dlblFieldTableCache>
                        <c:ptCount val="1"/>
                        <c:pt idx="0">
                          <c:v>Austria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1209-4417-B326-C7ECC9D48553}"/>
                </c:ext>
              </c:extLst>
            </c:dLbl>
            <c:dLbl>
              <c:idx val="20"/>
              <c:layout>
                <c:manualLayout>
                  <c:x val="-9.6719932716568591E-2"/>
                  <c:y val="-3.6251586006887803E-3"/>
                </c:manualLayout>
              </c:layout>
              <c:tx>
                <c:strRef>
                  <c:f>'GDP per fő EU orsz'!$A$23</c:f>
                  <c:strCache>
                    <c:ptCount val="1"/>
                    <c:pt idx="0">
                      <c:v>Poland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{DDDAA359-8BEA-4D4A-9452-383903D3E288}</c15:txfldGUID>
                      <c15:f>'GDP per fő EU orsz'!$A$23</c15:f>
                      <c15:dlblFieldTableCache>
                        <c:ptCount val="1"/>
                        <c:pt idx="0">
                          <c:v>Poland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1209-4417-B326-C7ECC9D48553}"/>
                </c:ext>
              </c:extLst>
            </c:dLbl>
            <c:dLbl>
              <c:idx val="21"/>
              <c:tx>
                <c:strRef>
                  <c:f>'GDP per fő EU orsz'!$A$24</c:f>
                  <c:strCache>
                    <c:ptCount val="1"/>
                    <c:pt idx="0">
                      <c:v>Portugal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{354570E4-D511-4EE3-8FC6-DD588D2EFA76}</c15:txfldGUID>
                      <c15:f>'GDP per fő EU orsz'!$A$24</c15:f>
                      <c15:dlblFieldTableCache>
                        <c:ptCount val="1"/>
                        <c:pt idx="0">
                          <c:v>Portugal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1209-4417-B326-C7ECC9D48553}"/>
                </c:ext>
              </c:extLst>
            </c:dLbl>
            <c:dLbl>
              <c:idx val="22"/>
              <c:layout>
                <c:manualLayout>
                  <c:x val="-0.10934937124111541"/>
                  <c:y val="-2.4533520225955654E-3"/>
                </c:manualLayout>
              </c:layout>
              <c:tx>
                <c:strRef>
                  <c:f>'GDP per fő EU orsz'!$A$25</c:f>
                  <c:strCache>
                    <c:ptCount val="1"/>
                    <c:pt idx="0">
                      <c:v>Romania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{51710558-5A66-46F6-8719-7502F011DF57}</c15:txfldGUID>
                      <c15:f>'GDP per fő EU orsz'!$A$25</c15:f>
                      <c15:dlblFieldTableCache>
                        <c:ptCount val="1"/>
                        <c:pt idx="0">
                          <c:v>Romania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1209-4417-B326-C7ECC9D48553}"/>
                </c:ext>
              </c:extLst>
            </c:dLbl>
            <c:dLbl>
              <c:idx val="23"/>
              <c:layout>
                <c:manualLayout>
                  <c:x val="-6.8685169610316787E-2"/>
                  <c:y val="0"/>
                </c:manualLayout>
              </c:layout>
              <c:tx>
                <c:strRef>
                  <c:f>'GDP per fő EU orsz'!$A$26</c:f>
                  <c:strCache>
                    <c:ptCount val="1"/>
                    <c:pt idx="0">
                      <c:v>Slovenia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{327B4A9A-5FA2-4BDF-8883-8C45475128B0}</c15:txfldGUID>
                      <c15:f>'GDP per fő EU orsz'!$A$26</c15:f>
                      <c15:dlblFieldTableCache>
                        <c:ptCount val="1"/>
                        <c:pt idx="0">
                          <c:v>Slovenia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1209-4417-B326-C7ECC9D48553}"/>
                </c:ext>
              </c:extLst>
            </c:dLbl>
            <c:dLbl>
              <c:idx val="24"/>
              <c:layout>
                <c:manualLayout>
                  <c:x val="-6.3078216989066446E-2"/>
                  <c:y val="9.0628965017218836E-3"/>
                </c:manualLayout>
              </c:layout>
              <c:tx>
                <c:strRef>
                  <c:f>'GDP per fő EU orsz'!$A$27</c:f>
                  <c:strCache>
                    <c:ptCount val="1"/>
                    <c:pt idx="0">
                      <c:v>Slovakia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{AB36682F-3CDE-41DE-8CFC-911053A3E497}</c15:txfldGUID>
                      <c15:f>'GDP per fő EU orsz'!$A$27</c15:f>
                      <c15:dlblFieldTableCache>
                        <c:ptCount val="1"/>
                        <c:pt idx="0">
                          <c:v>Slovakia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1209-4417-B326-C7ECC9D48553}"/>
                </c:ext>
              </c:extLst>
            </c:dLbl>
            <c:dLbl>
              <c:idx val="25"/>
              <c:tx>
                <c:strRef>
                  <c:f>'GDP per fő EU orsz'!$A$28</c:f>
                  <c:strCache>
                    <c:ptCount val="1"/>
                    <c:pt idx="0">
                      <c:v>Finland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{CD415946-C1BB-48CE-A486-6F54587525BA}</c15:txfldGUID>
                      <c15:f>'GDP per fő EU orsz'!$A$28</c15:f>
                      <c15:dlblFieldTableCache>
                        <c:ptCount val="1"/>
                        <c:pt idx="0">
                          <c:v>Finland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1209-4417-B326-C7ECC9D48553}"/>
                </c:ext>
              </c:extLst>
            </c:dLbl>
            <c:dLbl>
              <c:idx val="26"/>
              <c:tx>
                <c:strRef>
                  <c:f>'GDP per fő EU orsz'!$A$29</c:f>
                  <c:strCache>
                    <c:ptCount val="1"/>
                    <c:pt idx="0">
                      <c:v>Sweden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{ADCD3B29-7D03-4D39-8108-F12EFB521AEA}</c15:txfldGUID>
                      <c15:f>'GDP per fő EU orsz'!$A$29</c15:f>
                      <c15:dlblFieldTableCache>
                        <c:ptCount val="1"/>
                        <c:pt idx="0">
                          <c:v>Sweden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1209-4417-B326-C7ECC9D48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'GDP per fő EU orsz'!$B$3:$B$29</c:f>
              <c:numCache>
                <c:formatCode>General</c:formatCode>
                <c:ptCount val="27"/>
                <c:pt idx="0">
                  <c:v>121.1</c:v>
                </c:pt>
                <c:pt idx="1">
                  <c:v>44.6</c:v>
                </c:pt>
                <c:pt idx="2">
                  <c:v>84.4</c:v>
                </c:pt>
                <c:pt idx="3">
                  <c:v>130.69999999999999</c:v>
                </c:pt>
                <c:pt idx="4">
                  <c:v>120.6</c:v>
                </c:pt>
                <c:pt idx="5">
                  <c:v>65.599999999999994</c:v>
                </c:pt>
                <c:pt idx="6">
                  <c:v>131.30000000000001</c:v>
                </c:pt>
                <c:pt idx="7">
                  <c:v>84.8</c:v>
                </c:pt>
                <c:pt idx="8">
                  <c:v>96.3</c:v>
                </c:pt>
                <c:pt idx="9">
                  <c:v>109.1</c:v>
                </c:pt>
                <c:pt idx="10">
                  <c:v>60.9</c:v>
                </c:pt>
                <c:pt idx="11">
                  <c:v>105.9</c:v>
                </c:pt>
                <c:pt idx="12">
                  <c:v>101.8</c:v>
                </c:pt>
                <c:pt idx="13">
                  <c:v>53.8</c:v>
                </c:pt>
                <c:pt idx="14">
                  <c:v>61.1</c:v>
                </c:pt>
                <c:pt idx="15">
                  <c:v>274.3</c:v>
                </c:pt>
                <c:pt idx="16">
                  <c:v>66.099999999999994</c:v>
                </c:pt>
                <c:pt idx="17">
                  <c:v>87.3</c:v>
                </c:pt>
                <c:pt idx="18">
                  <c:v>136.9</c:v>
                </c:pt>
                <c:pt idx="19">
                  <c:v>127.7</c:v>
                </c:pt>
                <c:pt idx="20">
                  <c:v>62.7</c:v>
                </c:pt>
                <c:pt idx="21">
                  <c:v>82.8</c:v>
                </c:pt>
                <c:pt idx="22">
                  <c:v>52.7</c:v>
                </c:pt>
                <c:pt idx="23">
                  <c:v>84.6</c:v>
                </c:pt>
                <c:pt idx="24">
                  <c:v>76.7</c:v>
                </c:pt>
                <c:pt idx="25">
                  <c:v>118.4</c:v>
                </c:pt>
                <c:pt idx="26">
                  <c:v>128.30000000000001</c:v>
                </c:pt>
              </c:numCache>
            </c:numRef>
          </c:xVal>
          <c:yVal>
            <c:numRef>
              <c:f>'GDP per fő EU orsz'!$N$3:$N$29</c:f>
              <c:numCache>
                <c:formatCode>General</c:formatCode>
                <c:ptCount val="27"/>
                <c:pt idx="0">
                  <c:v>119.6</c:v>
                </c:pt>
                <c:pt idx="1">
                  <c:v>58.7</c:v>
                </c:pt>
                <c:pt idx="2">
                  <c:v>90.5</c:v>
                </c:pt>
                <c:pt idx="3">
                  <c:v>138</c:v>
                </c:pt>
                <c:pt idx="4">
                  <c:v>117.1</c:v>
                </c:pt>
                <c:pt idx="5">
                  <c:v>86.5</c:v>
                </c:pt>
                <c:pt idx="6">
                  <c:v>234.3</c:v>
                </c:pt>
                <c:pt idx="7">
                  <c:v>67.8</c:v>
                </c:pt>
                <c:pt idx="8">
                  <c:v>84.5</c:v>
                </c:pt>
                <c:pt idx="9">
                  <c:v>101.3</c:v>
                </c:pt>
                <c:pt idx="10">
                  <c:v>72.900000000000006</c:v>
                </c:pt>
                <c:pt idx="11">
                  <c:v>95.4</c:v>
                </c:pt>
                <c:pt idx="12">
                  <c:v>91.7</c:v>
                </c:pt>
                <c:pt idx="13">
                  <c:v>73.5</c:v>
                </c:pt>
                <c:pt idx="14">
                  <c:v>89.2</c:v>
                </c:pt>
                <c:pt idx="15">
                  <c:v>260.3</c:v>
                </c:pt>
                <c:pt idx="16">
                  <c:v>77.2</c:v>
                </c:pt>
                <c:pt idx="17">
                  <c:v>103.7</c:v>
                </c:pt>
                <c:pt idx="18">
                  <c:v>130.6</c:v>
                </c:pt>
                <c:pt idx="19">
                  <c:v>124.9</c:v>
                </c:pt>
                <c:pt idx="20">
                  <c:v>79.5</c:v>
                </c:pt>
                <c:pt idx="21">
                  <c:v>77.2</c:v>
                </c:pt>
                <c:pt idx="22">
                  <c:v>76.7</c:v>
                </c:pt>
                <c:pt idx="23">
                  <c:v>89.1</c:v>
                </c:pt>
                <c:pt idx="24">
                  <c:v>68.2</c:v>
                </c:pt>
                <c:pt idx="25">
                  <c:v>109.6</c:v>
                </c:pt>
                <c:pt idx="26">
                  <c:v>120.1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1209-4417-B326-C7ECC9D48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735936"/>
        <c:axId val="46346576"/>
      </c:scatterChart>
      <c:valAx>
        <c:axId val="858735936"/>
        <c:scaling>
          <c:orientation val="minMax"/>
          <c:max val="1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Per</a:t>
                </a:r>
                <a:r>
                  <a:rPr lang="hu-HU" baseline="0"/>
                  <a:t> capita </a:t>
                </a:r>
                <a:r>
                  <a:rPr lang="hu-HU"/>
                  <a:t>GDP (PPS),</a:t>
                </a:r>
                <a:r>
                  <a:rPr lang="hu-HU" baseline="0"/>
                  <a:t> EU-27=100, 2010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346576"/>
        <c:crosses val="autoZero"/>
        <c:crossBetween val="midCat"/>
        <c:majorUnit val="10"/>
      </c:valAx>
      <c:valAx>
        <c:axId val="4634657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Per capita GDP (PPS), EU-27=100, 2022</a:t>
                </a:r>
                <a:endParaRPr lang="en-US"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873593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Munka4!$B$3:$B$80</c:f>
              <c:strCache>
                <c:ptCount val="78"/>
                <c:pt idx="0">
                  <c:v>LUX: Luxembourg</c:v>
                </c:pt>
                <c:pt idx="1">
                  <c:v>MLT: Malta</c:v>
                </c:pt>
                <c:pt idx="2">
                  <c:v>VNM: Viet Nam</c:v>
                </c:pt>
                <c:pt idx="3">
                  <c:v>CYP: Cyprus</c:v>
                </c:pt>
                <c:pt idx="4">
                  <c:v>SVK: Slovak Republic</c:v>
                </c:pt>
                <c:pt idx="5">
                  <c:v>HUN: Hungary</c:v>
                </c:pt>
                <c:pt idx="6">
                  <c:v>SGP: Singapore</c:v>
                </c:pt>
                <c:pt idx="7">
                  <c:v>IRL: Ireland</c:v>
                </c:pt>
                <c:pt idx="8">
                  <c:v>CZE: Czech Republic</c:v>
                </c:pt>
                <c:pt idx="9">
                  <c:v>GRC: Greece</c:v>
                </c:pt>
                <c:pt idx="10">
                  <c:v>EST: Estonia</c:v>
                </c:pt>
                <c:pt idx="11">
                  <c:v>KHM: Cambodia</c:v>
                </c:pt>
                <c:pt idx="12">
                  <c:v>BLR: Belarus</c:v>
                </c:pt>
                <c:pt idx="13">
                  <c:v>BEL: Belgium</c:v>
                </c:pt>
                <c:pt idx="14">
                  <c:v>TUN: Tunisia</c:v>
                </c:pt>
                <c:pt idx="15">
                  <c:v>HKG: Hong Kong (China)</c:v>
                </c:pt>
                <c:pt idx="16">
                  <c:v>MEX: Mexico</c:v>
                </c:pt>
                <c:pt idx="17">
                  <c:v>SVN: Slovenia</c:v>
                </c:pt>
                <c:pt idx="18">
                  <c:v>TWN: Chinese Taipei</c:v>
                </c:pt>
                <c:pt idx="19">
                  <c:v>BGR: Bulgaria</c:v>
                </c:pt>
                <c:pt idx="20">
                  <c:v>MYS: Malaysia</c:v>
                </c:pt>
                <c:pt idx="21">
                  <c:v>THA: Thailand</c:v>
                </c:pt>
                <c:pt idx="22">
                  <c:v>DNK: Denmark</c:v>
                </c:pt>
                <c:pt idx="23">
                  <c:v>AUT: Austria</c:v>
                </c:pt>
                <c:pt idx="24">
                  <c:v>PRT: Portugal</c:v>
                </c:pt>
                <c:pt idx="25">
                  <c:v>NLD: Netherlands</c:v>
                </c:pt>
                <c:pt idx="26">
                  <c:v>JOR: Jordan</c:v>
                </c:pt>
                <c:pt idx="27">
                  <c:v>KOR: Korea</c:v>
                </c:pt>
                <c:pt idx="28">
                  <c:v>POL: Poland</c:v>
                </c:pt>
                <c:pt idx="29">
                  <c:v>MAR: Morocco</c:v>
                </c:pt>
                <c:pt idx="30">
                  <c:v>FIN: Finland</c:v>
                </c:pt>
                <c:pt idx="31">
                  <c:v>LTU: Lithuania</c:v>
                </c:pt>
                <c:pt idx="32">
                  <c:v>ISL: Iceland</c:v>
                </c:pt>
                <c:pt idx="33">
                  <c:v>SWE: Sweden</c:v>
                </c:pt>
                <c:pt idx="34">
                  <c:v>CAN: Canada</c:v>
                </c:pt>
                <c:pt idx="35">
                  <c:v>ESP: Spain</c:v>
                </c:pt>
                <c:pt idx="36">
                  <c:v>LVA: Latvia</c:v>
                </c:pt>
                <c:pt idx="37">
                  <c:v>ROU: Romania</c:v>
                </c:pt>
                <c:pt idx="38">
                  <c:v>PHL: Philippines</c:v>
                </c:pt>
                <c:pt idx="39">
                  <c:v>UKR: Ukraine</c:v>
                </c:pt>
                <c:pt idx="40">
                  <c:v>SEN: Senegal</c:v>
                </c:pt>
                <c:pt idx="41">
                  <c:v>CHE: Switzerland</c:v>
                </c:pt>
                <c:pt idx="42">
                  <c:v>HRV: Croatia</c:v>
                </c:pt>
                <c:pt idx="43">
                  <c:v>FRA: France</c:v>
                </c:pt>
                <c:pt idx="44">
                  <c:v>TUR: Türkiye</c:v>
                </c:pt>
                <c:pt idx="45">
                  <c:v>DEU: Germany</c:v>
                </c:pt>
                <c:pt idx="46">
                  <c:v>ITA: Italy</c:v>
                </c:pt>
                <c:pt idx="47">
                  <c:v>ZAF: South Africa</c:v>
                </c:pt>
                <c:pt idx="48">
                  <c:v>BGD: Bangladesh</c:v>
                </c:pt>
                <c:pt idx="49">
                  <c:v>LAO: Lao (People’s Democratic Rep.)</c:v>
                </c:pt>
                <c:pt idx="50">
                  <c:v>BRN: Brunei Darussalam</c:v>
                </c:pt>
                <c:pt idx="51">
                  <c:v>CRI: Costa Rica</c:v>
                </c:pt>
                <c:pt idx="52">
                  <c:v>GBR: United Kingdom</c:v>
                </c:pt>
                <c:pt idx="53">
                  <c:v>NOR: Norway</c:v>
                </c:pt>
                <c:pt idx="54">
                  <c:v>IND: India</c:v>
                </c:pt>
                <c:pt idx="55">
                  <c:v>CHN: China (People’s Republic of)</c:v>
                </c:pt>
                <c:pt idx="56">
                  <c:v>CHL: Chile</c:v>
                </c:pt>
                <c:pt idx="57">
                  <c:v>ISR: Israel</c:v>
                </c:pt>
                <c:pt idx="58">
                  <c:v>MMR: Myanmar</c:v>
                </c:pt>
                <c:pt idx="59">
                  <c:v>BRA: Brazil</c:v>
                </c:pt>
                <c:pt idx="60">
                  <c:v>PER: Peru</c:v>
                </c:pt>
                <c:pt idx="61">
                  <c:v>KAZ: Kazakhstan</c:v>
                </c:pt>
                <c:pt idx="62">
                  <c:v>JPN: Japan</c:v>
                </c:pt>
                <c:pt idx="63">
                  <c:v>NZL: New Zealand</c:v>
                </c:pt>
                <c:pt idx="64">
                  <c:v>IDN: Indonesia</c:v>
                </c:pt>
                <c:pt idx="65">
                  <c:v>COL: Colombia</c:v>
                </c:pt>
                <c:pt idx="66">
                  <c:v>CIV: Côte d’Ivoire</c:v>
                </c:pt>
                <c:pt idx="67">
                  <c:v>PAK: Pakistan</c:v>
                </c:pt>
                <c:pt idx="68">
                  <c:v>AUS: Australia</c:v>
                </c:pt>
                <c:pt idx="69">
                  <c:v>CMR: Cameroon</c:v>
                </c:pt>
                <c:pt idx="70">
                  <c:v>ARG: Argentina</c:v>
                </c:pt>
                <c:pt idx="71">
                  <c:v>WXOECD: Non-OECD economies</c:v>
                </c:pt>
                <c:pt idx="72">
                  <c:v>RUS: Russia</c:v>
                </c:pt>
                <c:pt idx="73">
                  <c:v>EGY: Egypt</c:v>
                </c:pt>
                <c:pt idx="74">
                  <c:v>USA: United States</c:v>
                </c:pt>
                <c:pt idx="75">
                  <c:v>OECD: OECD</c:v>
                </c:pt>
                <c:pt idx="76">
                  <c:v>SAU: Saudi Arabia</c:v>
                </c:pt>
                <c:pt idx="77">
                  <c:v>NGA: Nigeria</c:v>
                </c:pt>
              </c:strCache>
            </c:strRef>
          </c:cat>
          <c:val>
            <c:numRef>
              <c:f>Munka4!$C$3:$C$80</c:f>
              <c:numCache>
                <c:formatCode>General</c:formatCode>
                <c:ptCount val="78"/>
                <c:pt idx="0">
                  <c:v>64.937399999999997</c:v>
                </c:pt>
                <c:pt idx="1">
                  <c:v>59.505400000000002</c:v>
                </c:pt>
                <c:pt idx="2">
                  <c:v>50.179400000000001</c:v>
                </c:pt>
                <c:pt idx="3">
                  <c:v>49.051900000000003</c:v>
                </c:pt>
                <c:pt idx="4">
                  <c:v>48.375300000000003</c:v>
                </c:pt>
                <c:pt idx="5">
                  <c:v>47.8735</c:v>
                </c:pt>
                <c:pt idx="6">
                  <c:v>45.137099999999997</c:v>
                </c:pt>
                <c:pt idx="7">
                  <c:v>43.067700000000002</c:v>
                </c:pt>
                <c:pt idx="8">
                  <c:v>39.4086</c:v>
                </c:pt>
                <c:pt idx="9">
                  <c:v>38.7498</c:v>
                </c:pt>
                <c:pt idx="10">
                  <c:v>36.505099999999999</c:v>
                </c:pt>
                <c:pt idx="11">
                  <c:v>36.413899999999998</c:v>
                </c:pt>
                <c:pt idx="12">
                  <c:v>35.9831</c:v>
                </c:pt>
                <c:pt idx="13">
                  <c:v>35.407699999999998</c:v>
                </c:pt>
                <c:pt idx="14">
                  <c:v>35.188800000000001</c:v>
                </c:pt>
                <c:pt idx="15">
                  <c:v>35.177500000000002</c:v>
                </c:pt>
                <c:pt idx="16">
                  <c:v>34.663800000000002</c:v>
                </c:pt>
                <c:pt idx="17">
                  <c:v>34.493899999999996</c:v>
                </c:pt>
                <c:pt idx="18">
                  <c:v>34.140900000000002</c:v>
                </c:pt>
                <c:pt idx="19">
                  <c:v>33.783000000000001</c:v>
                </c:pt>
                <c:pt idx="20">
                  <c:v>32.773000000000003</c:v>
                </c:pt>
                <c:pt idx="21">
                  <c:v>32.453299999999999</c:v>
                </c:pt>
                <c:pt idx="22">
                  <c:v>31.8658</c:v>
                </c:pt>
                <c:pt idx="23">
                  <c:v>31.7742</c:v>
                </c:pt>
                <c:pt idx="24">
                  <c:v>31.219100000000001</c:v>
                </c:pt>
                <c:pt idx="25">
                  <c:v>31.03</c:v>
                </c:pt>
                <c:pt idx="26">
                  <c:v>30.860700000000001</c:v>
                </c:pt>
                <c:pt idx="27">
                  <c:v>30.2074</c:v>
                </c:pt>
                <c:pt idx="28">
                  <c:v>30.119</c:v>
                </c:pt>
                <c:pt idx="29">
                  <c:v>29.9526</c:v>
                </c:pt>
                <c:pt idx="30">
                  <c:v>29.7502</c:v>
                </c:pt>
                <c:pt idx="31">
                  <c:v>29.3825</c:v>
                </c:pt>
                <c:pt idx="32">
                  <c:v>28.8688</c:v>
                </c:pt>
                <c:pt idx="33">
                  <c:v>25.298500000000001</c:v>
                </c:pt>
                <c:pt idx="34">
                  <c:v>25.060300000000002</c:v>
                </c:pt>
                <c:pt idx="35">
                  <c:v>24.672799999999999</c:v>
                </c:pt>
                <c:pt idx="36">
                  <c:v>24.279399999999999</c:v>
                </c:pt>
                <c:pt idx="37">
                  <c:v>23.897600000000001</c:v>
                </c:pt>
                <c:pt idx="38">
                  <c:v>23.769300000000001</c:v>
                </c:pt>
                <c:pt idx="39">
                  <c:v>23.699200000000001</c:v>
                </c:pt>
                <c:pt idx="40">
                  <c:v>23.4389</c:v>
                </c:pt>
                <c:pt idx="41">
                  <c:v>23.2118</c:v>
                </c:pt>
                <c:pt idx="42">
                  <c:v>23.0806</c:v>
                </c:pt>
                <c:pt idx="43">
                  <c:v>23.021799999999999</c:v>
                </c:pt>
                <c:pt idx="44">
                  <c:v>22.9419</c:v>
                </c:pt>
                <c:pt idx="45">
                  <c:v>22.488900000000001</c:v>
                </c:pt>
                <c:pt idx="46">
                  <c:v>22.107099999999999</c:v>
                </c:pt>
                <c:pt idx="47">
                  <c:v>21.367100000000001</c:v>
                </c:pt>
                <c:pt idx="48">
                  <c:v>20.070499999999999</c:v>
                </c:pt>
                <c:pt idx="49">
                  <c:v>18.5121</c:v>
                </c:pt>
                <c:pt idx="50">
                  <c:v>17.395299999999999</c:v>
                </c:pt>
                <c:pt idx="51">
                  <c:v>17.078399999999998</c:v>
                </c:pt>
                <c:pt idx="52">
                  <c:v>16.6874</c:v>
                </c:pt>
                <c:pt idx="53">
                  <c:v>16.618099999999998</c:v>
                </c:pt>
                <c:pt idx="54">
                  <c:v>16.289300000000001</c:v>
                </c:pt>
                <c:pt idx="55">
                  <c:v>16.105499999999999</c:v>
                </c:pt>
                <c:pt idx="56">
                  <c:v>15.881</c:v>
                </c:pt>
                <c:pt idx="57">
                  <c:v>15.249599999999999</c:v>
                </c:pt>
                <c:pt idx="58">
                  <c:v>14.5152</c:v>
                </c:pt>
                <c:pt idx="59">
                  <c:v>14.5075</c:v>
                </c:pt>
                <c:pt idx="60">
                  <c:v>14.4017</c:v>
                </c:pt>
                <c:pt idx="61">
                  <c:v>13.3475</c:v>
                </c:pt>
                <c:pt idx="62">
                  <c:v>13.169700000000001</c:v>
                </c:pt>
                <c:pt idx="63">
                  <c:v>12.416600000000001</c:v>
                </c:pt>
                <c:pt idx="64">
                  <c:v>11.4344</c:v>
                </c:pt>
                <c:pt idx="65">
                  <c:v>11.372299999999999</c:v>
                </c:pt>
                <c:pt idx="66">
                  <c:v>11.026400000000001</c:v>
                </c:pt>
                <c:pt idx="67">
                  <c:v>10.340299999999999</c:v>
                </c:pt>
                <c:pt idx="68">
                  <c:v>10.298999999999999</c:v>
                </c:pt>
                <c:pt idx="69">
                  <c:v>10.190200000000001</c:v>
                </c:pt>
                <c:pt idx="70">
                  <c:v>10.1318</c:v>
                </c:pt>
                <c:pt idx="71">
                  <c:v>9.9658999999999995</c:v>
                </c:pt>
                <c:pt idx="72">
                  <c:v>9.2524999999999995</c:v>
                </c:pt>
                <c:pt idx="73">
                  <c:v>9.1755999999999993</c:v>
                </c:pt>
                <c:pt idx="74">
                  <c:v>8.2144999999999992</c:v>
                </c:pt>
                <c:pt idx="75">
                  <c:v>7.9313000000000002</c:v>
                </c:pt>
                <c:pt idx="76">
                  <c:v>6.0324</c:v>
                </c:pt>
                <c:pt idx="77">
                  <c:v>3.8771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6-40CD-B136-F7B3C79BB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2879"/>
        <c:axId val="211281871"/>
      </c:barChart>
      <c:catAx>
        <c:axId val="1464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281871"/>
        <c:crosses val="autoZero"/>
        <c:auto val="1"/>
        <c:lblAlgn val="ctr"/>
        <c:lblOffset val="100"/>
        <c:noMultiLvlLbl val="0"/>
      </c:catAx>
      <c:valAx>
        <c:axId val="21128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64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Munka2!$A$10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Munka2!$B$9:$M$9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Munka2!$B$10:$M$10</c:f>
              <c:numCache>
                <c:formatCode>General</c:formatCode>
                <c:ptCount val="12"/>
                <c:pt idx="0">
                  <c:v>3.36</c:v>
                </c:pt>
                <c:pt idx="1">
                  <c:v>3.2</c:v>
                </c:pt>
                <c:pt idx="2">
                  <c:v>3.06</c:v>
                </c:pt>
                <c:pt idx="3">
                  <c:v>2.99</c:v>
                </c:pt>
                <c:pt idx="4">
                  <c:v>3.02</c:v>
                </c:pt>
                <c:pt idx="5">
                  <c:v>2.79</c:v>
                </c:pt>
                <c:pt idx="6">
                  <c:v>2.81</c:v>
                </c:pt>
                <c:pt idx="7">
                  <c:v>2.94</c:v>
                </c:pt>
                <c:pt idx="8">
                  <c:v>3.02</c:v>
                </c:pt>
                <c:pt idx="9">
                  <c:v>3.29</c:v>
                </c:pt>
                <c:pt idx="10">
                  <c:v>3.25</c:v>
                </c:pt>
                <c:pt idx="11">
                  <c:v>3.21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DA-47DB-B65D-F479C0AFF93E}"/>
            </c:ext>
          </c:extLst>
        </c:ser>
        <c:ser>
          <c:idx val="1"/>
          <c:order val="1"/>
          <c:tx>
            <c:strRef>
              <c:f>Munka2!$A$11</c:f>
              <c:strCache>
                <c:ptCount val="1"/>
                <c:pt idx="0">
                  <c:v>Euro area – 20 countries (from 2023)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Munka2!$B$9:$M$9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Munka2!$B$11:$M$11</c:f>
              <c:numCache>
                <c:formatCode>General</c:formatCode>
                <c:ptCount val="12"/>
                <c:pt idx="0">
                  <c:v>3.18</c:v>
                </c:pt>
                <c:pt idx="1">
                  <c:v>3.01</c:v>
                </c:pt>
                <c:pt idx="2">
                  <c:v>2.89</c:v>
                </c:pt>
                <c:pt idx="3">
                  <c:v>2.75</c:v>
                </c:pt>
                <c:pt idx="4">
                  <c:v>2.76</c:v>
                </c:pt>
                <c:pt idx="5">
                  <c:v>2.63</c:v>
                </c:pt>
                <c:pt idx="6">
                  <c:v>2.64</c:v>
                </c:pt>
                <c:pt idx="7">
                  <c:v>2.71</c:v>
                </c:pt>
                <c:pt idx="8">
                  <c:v>2.8</c:v>
                </c:pt>
                <c:pt idx="9">
                  <c:v>3.05</c:v>
                </c:pt>
                <c:pt idx="10">
                  <c:v>3.04</c:v>
                </c:pt>
                <c:pt idx="11">
                  <c:v>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DA-47DB-B65D-F479C0AFF93E}"/>
            </c:ext>
          </c:extLst>
        </c:ser>
        <c:ser>
          <c:idx val="2"/>
          <c:order val="2"/>
          <c:tx>
            <c:strRef>
              <c:f>Munka2!$A$12</c:f>
              <c:strCache>
                <c:ptCount val="1"/>
                <c:pt idx="0">
                  <c:v>Czechia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Munka2!$B$9:$M$9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Munka2!$B$12:$M$12</c:f>
              <c:numCache>
                <c:formatCode>General</c:formatCode>
                <c:ptCount val="12"/>
                <c:pt idx="0">
                  <c:v>4.46</c:v>
                </c:pt>
                <c:pt idx="1">
                  <c:v>4.1399999999999997</c:v>
                </c:pt>
                <c:pt idx="2">
                  <c:v>3.68</c:v>
                </c:pt>
                <c:pt idx="3">
                  <c:v>4.0999999999999996</c:v>
                </c:pt>
                <c:pt idx="4">
                  <c:v>5.1100000000000003</c:v>
                </c:pt>
                <c:pt idx="5">
                  <c:v>3.24</c:v>
                </c:pt>
                <c:pt idx="6">
                  <c:v>3.35</c:v>
                </c:pt>
                <c:pt idx="7">
                  <c:v>4.1500000000000004</c:v>
                </c:pt>
                <c:pt idx="8">
                  <c:v>4.3600000000000003</c:v>
                </c:pt>
                <c:pt idx="9">
                  <c:v>4.8499999999999996</c:v>
                </c:pt>
                <c:pt idx="10">
                  <c:v>4.7</c:v>
                </c:pt>
                <c:pt idx="11">
                  <c:v>4.6399999999999997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DA-47DB-B65D-F479C0AFF93E}"/>
            </c:ext>
          </c:extLst>
        </c:ser>
        <c:ser>
          <c:idx val="3"/>
          <c:order val="3"/>
          <c:tx>
            <c:strRef>
              <c:f>Munka2!$A$13</c:f>
              <c:strCache>
                <c:ptCount val="1"/>
                <c:pt idx="0">
                  <c:v>Hungary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Munka2!$B$9:$M$9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Munka2!$B$13:$M$13</c:f>
              <c:numCache>
                <c:formatCode>General</c:formatCode>
                <c:ptCount val="12"/>
                <c:pt idx="0">
                  <c:v>3.31</c:v>
                </c:pt>
                <c:pt idx="1">
                  <c:v>3.69</c:v>
                </c:pt>
                <c:pt idx="2">
                  <c:v>4.3499999999999996</c:v>
                </c:pt>
                <c:pt idx="3">
                  <c:v>5.32</c:v>
                </c:pt>
                <c:pt idx="4">
                  <c:v>6.52</c:v>
                </c:pt>
                <c:pt idx="5">
                  <c:v>3.16</c:v>
                </c:pt>
                <c:pt idx="6">
                  <c:v>4.53</c:v>
                </c:pt>
                <c:pt idx="7">
                  <c:v>5.79</c:v>
                </c:pt>
                <c:pt idx="8">
                  <c:v>6.26</c:v>
                </c:pt>
                <c:pt idx="9">
                  <c:v>6.46</c:v>
                </c:pt>
                <c:pt idx="10">
                  <c:v>6.29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DA-47DB-B65D-F479C0AFF93E}"/>
            </c:ext>
          </c:extLst>
        </c:ser>
        <c:ser>
          <c:idx val="4"/>
          <c:order val="4"/>
          <c:tx>
            <c:strRef>
              <c:f>Munka2!$A$14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Munka2!$B$9:$M$9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Munka2!$B$14:$M$14</c:f>
              <c:numCache>
                <c:formatCode>General</c:formatCode>
                <c:ptCount val="12"/>
                <c:pt idx="0">
                  <c:v>6.06</c:v>
                </c:pt>
                <c:pt idx="1">
                  <c:v>4.9000000000000004</c:v>
                </c:pt>
                <c:pt idx="2">
                  <c:v>4.3099999999999996</c:v>
                </c:pt>
                <c:pt idx="3">
                  <c:v>4.72</c:v>
                </c:pt>
                <c:pt idx="4">
                  <c:v>4.54</c:v>
                </c:pt>
                <c:pt idx="5">
                  <c:v>3.31</c:v>
                </c:pt>
                <c:pt idx="6">
                  <c:v>3.8</c:v>
                </c:pt>
                <c:pt idx="7">
                  <c:v>4.6500000000000004</c:v>
                </c:pt>
                <c:pt idx="8">
                  <c:v>4.3099999999999996</c:v>
                </c:pt>
                <c:pt idx="9">
                  <c:v>4.46</c:v>
                </c:pt>
                <c:pt idx="10">
                  <c:v>4.13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DA-47DB-B65D-F479C0AFF93E}"/>
            </c:ext>
          </c:extLst>
        </c:ser>
        <c:ser>
          <c:idx val="5"/>
          <c:order val="5"/>
          <c:tx>
            <c:strRef>
              <c:f>Munka2!$A$15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Munka2!$B$9:$M$9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Munka2!$B$15:$M$15</c:f>
              <c:numCache>
                <c:formatCode>General</c:formatCode>
                <c:ptCount val="12"/>
                <c:pt idx="0">
                  <c:v>3.71</c:v>
                </c:pt>
                <c:pt idx="1">
                  <c:v>3.24</c:v>
                </c:pt>
                <c:pt idx="2">
                  <c:v>3.37</c:v>
                </c:pt>
                <c:pt idx="3">
                  <c:v>4.1100000000000003</c:v>
                </c:pt>
                <c:pt idx="4">
                  <c:v>6.36</c:v>
                </c:pt>
                <c:pt idx="5">
                  <c:v>3.39</c:v>
                </c:pt>
                <c:pt idx="6">
                  <c:v>3.36</c:v>
                </c:pt>
                <c:pt idx="7">
                  <c:v>3.75</c:v>
                </c:pt>
                <c:pt idx="8">
                  <c:v>3.59</c:v>
                </c:pt>
                <c:pt idx="9">
                  <c:v>3.43</c:v>
                </c:pt>
                <c:pt idx="10">
                  <c:v>3.06</c:v>
                </c:pt>
                <c:pt idx="11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FDA-47DB-B65D-F479C0AFF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6937151"/>
        <c:axId val="1196947551"/>
      </c:lineChart>
      <c:catAx>
        <c:axId val="119693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96947551"/>
        <c:crosses val="autoZero"/>
        <c:auto val="1"/>
        <c:lblAlgn val="ctr"/>
        <c:lblOffset val="100"/>
        <c:noMultiLvlLbl val="0"/>
      </c:catAx>
      <c:valAx>
        <c:axId val="119694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9693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</cdr:x>
      <cdr:y>0.02191</cdr:y>
    </cdr:from>
    <cdr:to>
      <cdr:x>0.96688</cdr:x>
      <cdr:y>0.89832</cdr:y>
    </cdr:to>
    <cdr:cxnSp macro="">
      <cdr:nvCxnSpPr>
        <cdr:cNvPr id="3" name="Egyenes összekötő 2">
          <a:extLst xmlns:a="http://schemas.openxmlformats.org/drawingml/2006/main">
            <a:ext uri="{FF2B5EF4-FFF2-40B4-BE49-F238E27FC236}">
              <a16:creationId xmlns:a16="http://schemas.microsoft.com/office/drawing/2014/main" id="{C94C43C0-CCD4-1F40-F841-5323BC51C576}"/>
            </a:ext>
          </a:extLst>
        </cdr:cNvPr>
        <cdr:cNvCxnSpPr/>
      </cdr:nvCxnSpPr>
      <cdr:spPr>
        <a:xfrm xmlns:a="http://schemas.openxmlformats.org/drawingml/2006/main" flipV="1">
          <a:off x="600075" y="117579"/>
          <a:ext cx="5918678" cy="47031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0.06991</cdr:x>
      <cdr:y>0.39942</cdr:y>
    </cdr:from>
    <cdr:to>
      <cdr:x>0.10362</cdr:x>
      <cdr:y>0.88047</cdr:y>
    </cdr:to>
    <cdr:sp macro="" textlink="">
      <cdr:nvSpPr>
        <cdr:cNvPr id="2" name="Ellipszis 1"/>
        <cdr:cNvSpPr/>
      </cdr:nvSpPr>
      <cdr:spPr>
        <a:xfrm xmlns:a="http://schemas.openxmlformats.org/drawingml/2006/main">
          <a:off x="825910" y="2020530"/>
          <a:ext cx="398206" cy="243348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0.11735</cdr:x>
      <cdr:y>0.39942</cdr:y>
    </cdr:from>
    <cdr:to>
      <cdr:x>0.14232</cdr:x>
      <cdr:y>0.88338</cdr:y>
    </cdr:to>
    <cdr:sp macro="" textlink="">
      <cdr:nvSpPr>
        <cdr:cNvPr id="3" name="Ellipszis 2"/>
        <cdr:cNvSpPr/>
      </cdr:nvSpPr>
      <cdr:spPr>
        <a:xfrm xmlns:a="http://schemas.openxmlformats.org/drawingml/2006/main">
          <a:off x="1386349" y="2020530"/>
          <a:ext cx="294967" cy="24482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0.36454</cdr:x>
      <cdr:y>0.41982</cdr:y>
    </cdr:from>
    <cdr:to>
      <cdr:x>0.39076</cdr:x>
      <cdr:y>0.86006</cdr:y>
    </cdr:to>
    <cdr:sp macro="" textlink="">
      <cdr:nvSpPr>
        <cdr:cNvPr id="4" name="Ellipszis 3"/>
        <cdr:cNvSpPr/>
      </cdr:nvSpPr>
      <cdr:spPr>
        <a:xfrm xmlns:a="http://schemas.openxmlformats.org/drawingml/2006/main">
          <a:off x="4306529" y="2123767"/>
          <a:ext cx="309716" cy="222700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B85B-A762-4CE6-A374-DC84A0C551F0}" type="datetimeFigureOut">
              <a:rPr lang="hu-HU" smtClean="0"/>
              <a:t>2023. 10. 24.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54662-D0DF-49BD-AAE0-30C24E9227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18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Ireland</a:t>
            </a:r>
            <a:r>
              <a:rPr lang="hu-HU" dirty="0"/>
              <a:t> 2010, </a:t>
            </a:r>
            <a:r>
              <a:rPr lang="hu-HU" dirty="0" err="1"/>
              <a:t>Greece</a:t>
            </a:r>
            <a:r>
              <a:rPr lang="hu-HU" dirty="0"/>
              <a:t> and </a:t>
            </a:r>
            <a:r>
              <a:rPr lang="hu-HU" dirty="0" err="1"/>
              <a:t>Slovenia</a:t>
            </a:r>
            <a:r>
              <a:rPr lang="hu-HU" dirty="0"/>
              <a:t>, 2013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54662-D0DF-49BD-AAE0-30C24E92272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49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iparpolitika és a monetáris politika egymást támogató célokat is közösíthet. Az iparpolitika hosszú távú stratégiákkal és célkitűzésekkel operál, amelyek célja a gazdasági szerkezet átalakítása, az innováció és a termelékenység növelése. A monetáris politika rugalmasabb és rövid távú célkitűzéseket követ, mint például a gazdasági növekedés támogatása vagy az árstabilitás biztosítása. Ennek eredményeként a monetáris politika által biztosított stabilitás és a hosszú távú </a:t>
            </a:r>
            <a:r>
              <a:rPr lang="hu-HU" dirty="0" err="1"/>
              <a:t>industripolitikai</a:t>
            </a:r>
            <a:r>
              <a:rPr lang="hu-HU" dirty="0"/>
              <a:t> stratégiák támogatása eredményesen kiegészítheti egymást.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4662-D0DF-49BD-AAE0-30C24E92272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814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4662-D0DF-49BD-AAE0-30C24E92272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72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94946298"/>
              </p:ext>
            </p:extLst>
          </p:nvPr>
        </p:nvGraphicFramePr>
        <p:xfrm>
          <a:off x="469900" y="327822"/>
          <a:ext cx="11272157" cy="189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94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rgbClr val="D81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81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Egyenes összekötő 10"/>
          <p:cNvCxnSpPr/>
          <p:nvPr userDrawn="1"/>
        </p:nvCxnSpPr>
        <p:spPr>
          <a:xfrm>
            <a:off x="469900" y="6356350"/>
            <a:ext cx="11272157" cy="0"/>
          </a:xfrm>
          <a:prstGeom prst="line">
            <a:avLst/>
          </a:prstGeom>
          <a:ln w="19050">
            <a:solidFill>
              <a:srgbClr val="D81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ctrTitle"/>
          </p:nvPr>
        </p:nvSpPr>
        <p:spPr>
          <a:xfrm>
            <a:off x="634999" y="340407"/>
            <a:ext cx="10858501" cy="1882191"/>
          </a:xfrm>
          <a:ln w="38100">
            <a:noFill/>
          </a:ln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70" y="6078250"/>
            <a:ext cx="3091157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3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5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7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39900"/>
            <a:ext cx="10515600" cy="4437063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60400" y="1308100"/>
            <a:ext cx="10998200" cy="0"/>
          </a:xfrm>
          <a:prstGeom prst="line">
            <a:avLst/>
          </a:prstGeom>
          <a:ln w="28575">
            <a:solidFill>
              <a:srgbClr val="D81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 userDrawn="1"/>
        </p:nvCxnSpPr>
        <p:spPr>
          <a:xfrm>
            <a:off x="660400" y="6502400"/>
            <a:ext cx="10998200" cy="0"/>
          </a:xfrm>
          <a:prstGeom prst="line">
            <a:avLst/>
          </a:prstGeom>
          <a:ln w="12700">
            <a:solidFill>
              <a:srgbClr val="D81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51514" y="6492875"/>
            <a:ext cx="2743200" cy="365125"/>
          </a:xfrm>
        </p:spPr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00" y="6306770"/>
            <a:ext cx="22224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0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9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öm a Figyelme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4761919" y="3005706"/>
            <a:ext cx="5984874" cy="9988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2400"/>
              </a:spcAft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Name</a:t>
            </a:r>
            <a:endParaRPr lang="hu-HU" dirty="0"/>
          </a:p>
          <a:p>
            <a:r>
              <a:rPr lang="hu-HU" dirty="0" err="1"/>
              <a:t>Contact</a:t>
            </a:r>
            <a:endParaRPr lang="en-US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97868237"/>
              </p:ext>
            </p:extLst>
          </p:nvPr>
        </p:nvGraphicFramePr>
        <p:xfrm>
          <a:off x="469900" y="327822"/>
          <a:ext cx="11272157" cy="119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6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rgbClr val="D81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810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Egyenes összekötő 10"/>
          <p:cNvCxnSpPr/>
          <p:nvPr userDrawn="1"/>
        </p:nvCxnSpPr>
        <p:spPr>
          <a:xfrm>
            <a:off x="469900" y="6356350"/>
            <a:ext cx="11272157" cy="0"/>
          </a:xfrm>
          <a:prstGeom prst="line">
            <a:avLst/>
          </a:prstGeom>
          <a:ln w="19050">
            <a:solidFill>
              <a:srgbClr val="D81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ctrTitle" hasCustomPrompt="1"/>
          </p:nvPr>
        </p:nvSpPr>
        <p:spPr>
          <a:xfrm>
            <a:off x="634999" y="340407"/>
            <a:ext cx="10858501" cy="1183593"/>
          </a:xfrm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5400" b="0" cap="all" spc="140" baseline="0"/>
            </a:lvl1pPr>
          </a:lstStyle>
          <a:p>
            <a:r>
              <a:rPr lang="en-GB" noProof="0" dirty="0"/>
              <a:t>thank you for your attention</a:t>
            </a:r>
            <a:r>
              <a:rPr lang="en-US" noProof="0" dirty="0"/>
              <a:t>!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73" y="3504898"/>
            <a:ext cx="504000" cy="504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04" y="2929506"/>
            <a:ext cx="504000" cy="504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70" y="6068725"/>
            <a:ext cx="3091157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24495-961C-47AB-8A8F-DD37BE14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5th Szeged conference in cooperation with EACES: Decades of crises.... 14-15 April, 2023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D113-110B-4C35-8512-D89182CF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8343" y="321972"/>
            <a:ext cx="11379199" cy="1906073"/>
          </a:xfrm>
        </p:spPr>
        <p:txBody>
          <a:bodyPr>
            <a:normAutofit/>
          </a:bodyPr>
          <a:lstStyle/>
          <a:p>
            <a:r>
              <a:rPr lang="en-US" sz="4800" dirty="0"/>
              <a:t>Session I. Factors shaping growth in Europe – a stocktaking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170903"/>
            <a:ext cx="9144000" cy="2086897"/>
          </a:xfrm>
        </p:spPr>
        <p:txBody>
          <a:bodyPr>
            <a:normAutofit/>
          </a:bodyPr>
          <a:lstStyle/>
          <a:p>
            <a:r>
              <a:rPr lang="hu-HU" dirty="0"/>
              <a:t>Magdolna Sass</a:t>
            </a:r>
          </a:p>
          <a:p>
            <a:r>
              <a:rPr lang="hu-HU" sz="1500" dirty="0" err="1"/>
              <a:t>Director</a:t>
            </a:r>
            <a:r>
              <a:rPr lang="hu-HU" sz="1500" dirty="0"/>
              <a:t> (</a:t>
            </a:r>
            <a:r>
              <a:rPr lang="en-US" sz="1500" dirty="0"/>
              <a:t>Institute of World Economics</a:t>
            </a:r>
            <a:r>
              <a:rPr lang="hu-HU" sz="1500" dirty="0"/>
              <a:t>, </a:t>
            </a:r>
            <a:r>
              <a:rPr lang="en-US" sz="1500" dirty="0"/>
              <a:t>Centre for Economic and Regional Studies</a:t>
            </a:r>
            <a:r>
              <a:rPr lang="hu-HU" sz="1500" dirty="0"/>
              <a:t>)</a:t>
            </a:r>
          </a:p>
          <a:p>
            <a:endParaRPr lang="hu-HU" sz="1500" dirty="0"/>
          </a:p>
          <a:p>
            <a:r>
              <a:rPr lang="en-US" sz="1800" dirty="0"/>
              <a:t>11th NBP Annual Flagship Conference on the Future of the European Economy (</a:t>
            </a:r>
            <a:r>
              <a:rPr lang="en-US" sz="1800" dirty="0" err="1"/>
              <a:t>CoFEE</a:t>
            </a:r>
            <a:r>
              <a:rPr lang="en-US" sz="1800" dirty="0"/>
              <a:t>)</a:t>
            </a:r>
            <a:endParaRPr lang="hu-HU" sz="1800" dirty="0"/>
          </a:p>
          <a:p>
            <a:r>
              <a:rPr lang="en-US" sz="1800" dirty="0"/>
              <a:t>20 October 2023</a:t>
            </a:r>
            <a:r>
              <a:rPr lang="hu-HU" sz="1800" dirty="0"/>
              <a:t>,</a:t>
            </a:r>
            <a:r>
              <a:rPr lang="en-US" sz="1800" dirty="0"/>
              <a:t> Warsaw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25" y="5147187"/>
            <a:ext cx="2163436" cy="10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„New” era of industrial policy and state intervention (e.g. </a:t>
            </a:r>
            <a:r>
              <a:rPr lang="en-US" sz="3600" dirty="0" err="1"/>
              <a:t>Alami</a:t>
            </a:r>
            <a:r>
              <a:rPr lang="en-US" sz="3600" dirty="0"/>
              <a:t>, 2023)?</a:t>
            </a:r>
            <a:endParaRPr lang="hu-HU" sz="3600" dirty="0"/>
          </a:p>
          <a:p>
            <a:endParaRPr lang="hu-HU" sz="3600" dirty="0"/>
          </a:p>
          <a:p>
            <a:r>
              <a:rPr lang="hu-HU" sz="3600" dirty="0"/>
              <a:t>„</a:t>
            </a:r>
            <a:r>
              <a:rPr lang="hu-HU" sz="3600" dirty="0" err="1"/>
              <a:t>State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 </a:t>
            </a:r>
            <a:r>
              <a:rPr lang="hu-HU" sz="3600" dirty="0" err="1"/>
              <a:t>competition</a:t>
            </a:r>
            <a:r>
              <a:rPr lang="hu-HU" sz="3600" dirty="0"/>
              <a:t>” – </a:t>
            </a:r>
            <a:r>
              <a:rPr lang="hu-HU" sz="3600" dirty="0" err="1"/>
              <a:t>race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bottom</a:t>
            </a:r>
            <a:r>
              <a:rPr lang="hu-HU" sz="3600" dirty="0"/>
              <a:t>/top?</a:t>
            </a:r>
          </a:p>
          <a:p>
            <a:endParaRPr lang="hu-HU" sz="3600" dirty="0"/>
          </a:p>
          <a:p>
            <a:r>
              <a:rPr lang="hu-HU" sz="3600" dirty="0"/>
              <a:t>„</a:t>
            </a:r>
            <a:r>
              <a:rPr lang="hu-HU" sz="3600" dirty="0" err="1"/>
              <a:t>Domino-effect</a:t>
            </a:r>
            <a:r>
              <a:rPr lang="hu-HU" sz="3600" dirty="0"/>
              <a:t>”? (</a:t>
            </a:r>
            <a:r>
              <a:rPr lang="en-US" sz="3600" dirty="0"/>
              <a:t>impact of industrial policies of big economies (</a:t>
            </a:r>
            <a:r>
              <a:rPr lang="hu-HU" sz="3600" dirty="0" err="1"/>
              <a:t>esp</a:t>
            </a:r>
            <a:r>
              <a:rPr lang="hu-HU" sz="3600" dirty="0"/>
              <a:t>. </a:t>
            </a:r>
            <a:r>
              <a:rPr lang="en-US" sz="3600" dirty="0"/>
              <a:t>USA, China) on other</a:t>
            </a:r>
            <a:r>
              <a:rPr lang="hu-HU" sz="3600" dirty="0"/>
              <a:t>s – </a:t>
            </a:r>
            <a:r>
              <a:rPr lang="hu-HU" sz="3600" i="1" dirty="0"/>
              <a:t>„be </a:t>
            </a:r>
            <a:r>
              <a:rPr lang="hu-HU" sz="3600" i="1" dirty="0" err="1"/>
              <a:t>there</a:t>
            </a:r>
            <a:r>
              <a:rPr lang="hu-HU" sz="3600" i="1" dirty="0"/>
              <a:t> </a:t>
            </a:r>
            <a:r>
              <a:rPr lang="hu-HU" sz="3600" i="1" dirty="0" err="1"/>
              <a:t>or</a:t>
            </a:r>
            <a:r>
              <a:rPr lang="hu-HU" sz="3600" i="1" dirty="0"/>
              <a:t> be </a:t>
            </a:r>
            <a:r>
              <a:rPr lang="hu-HU" sz="3600" i="1" dirty="0" err="1"/>
              <a:t>square</a:t>
            </a:r>
            <a:r>
              <a:rPr lang="hu-HU" sz="3600" i="1" dirty="0"/>
              <a:t>”</a:t>
            </a:r>
            <a:r>
              <a:rPr lang="hu-HU" sz="3600" dirty="0"/>
              <a:t>)</a:t>
            </a:r>
          </a:p>
          <a:p>
            <a:endParaRPr lang="hu-HU" sz="3600" dirty="0"/>
          </a:p>
          <a:p>
            <a:r>
              <a:rPr lang="hu-HU" sz="3600" dirty="0"/>
              <a:t>Overall: </a:t>
            </a:r>
            <a:r>
              <a:rPr lang="hu-HU" sz="3600" dirty="0" err="1">
                <a:solidFill>
                  <a:srgbClr val="FF0000"/>
                </a:solidFill>
              </a:rPr>
              <a:t>increased</a:t>
            </a:r>
            <a:r>
              <a:rPr lang="hu-HU" sz="3600" dirty="0">
                <a:solidFill>
                  <a:srgbClr val="FF0000"/>
                </a:solidFill>
              </a:rPr>
              <a:t> </a:t>
            </a:r>
            <a:r>
              <a:rPr lang="hu-HU" sz="3600" dirty="0" err="1">
                <a:solidFill>
                  <a:srgbClr val="FF0000"/>
                </a:solidFill>
              </a:rPr>
              <a:t>protectionism</a:t>
            </a:r>
            <a:r>
              <a:rPr lang="hu-HU" sz="3600" dirty="0">
                <a:solidFill>
                  <a:srgbClr val="FF0000"/>
                </a:solidFill>
              </a:rPr>
              <a:t>, </a:t>
            </a:r>
            <a:r>
              <a:rPr lang="hu-HU" sz="3600" dirty="0" err="1">
                <a:solidFill>
                  <a:srgbClr val="FF0000"/>
                </a:solidFill>
              </a:rPr>
              <a:t>decoupling</a:t>
            </a:r>
            <a:r>
              <a:rPr lang="hu-HU" sz="3600" dirty="0">
                <a:solidFill>
                  <a:srgbClr val="FF0000"/>
                </a:solidFill>
              </a:rPr>
              <a:t>, </a:t>
            </a:r>
            <a:r>
              <a:rPr lang="hu-HU" sz="3600" dirty="0" err="1">
                <a:solidFill>
                  <a:srgbClr val="FF0000"/>
                </a:solidFill>
              </a:rPr>
              <a:t>slowing</a:t>
            </a:r>
            <a:r>
              <a:rPr lang="hu-HU" sz="3600" dirty="0">
                <a:solidFill>
                  <a:srgbClr val="FF0000"/>
                </a:solidFill>
              </a:rPr>
              <a:t> down of </a:t>
            </a:r>
            <a:r>
              <a:rPr lang="hu-HU" sz="3600" dirty="0" err="1">
                <a:solidFill>
                  <a:srgbClr val="FF0000"/>
                </a:solidFill>
              </a:rPr>
              <a:t>globalisation</a:t>
            </a:r>
            <a:r>
              <a:rPr lang="hu-HU" sz="3600" dirty="0">
                <a:solidFill>
                  <a:srgbClr val="FF0000"/>
                </a:solidFill>
              </a:rPr>
              <a:t> </a:t>
            </a:r>
            <a:r>
              <a:rPr lang="hu-HU" sz="3600" dirty="0" err="1">
                <a:solidFill>
                  <a:srgbClr val="FF0000"/>
                </a:solidFill>
              </a:rPr>
              <a:t>or</a:t>
            </a:r>
            <a:r>
              <a:rPr lang="hu-HU" sz="3600" dirty="0">
                <a:solidFill>
                  <a:srgbClr val="FF0000"/>
                </a:solidFill>
              </a:rPr>
              <a:t> </a:t>
            </a:r>
            <a:r>
              <a:rPr lang="hu-HU" sz="3600" dirty="0" err="1">
                <a:solidFill>
                  <a:srgbClr val="FF0000"/>
                </a:solidFill>
              </a:rPr>
              <a:t>even</a:t>
            </a:r>
            <a:r>
              <a:rPr lang="hu-HU" sz="3600" dirty="0">
                <a:solidFill>
                  <a:srgbClr val="FF0000"/>
                </a:solidFill>
              </a:rPr>
              <a:t> </a:t>
            </a:r>
            <a:r>
              <a:rPr lang="hu-HU" sz="3600" dirty="0" err="1">
                <a:solidFill>
                  <a:srgbClr val="FF0000"/>
                </a:solidFill>
              </a:rPr>
              <a:t>deglobalisation</a:t>
            </a:r>
            <a:r>
              <a:rPr lang="hu-HU" sz="3600" dirty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362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Problems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industrial</a:t>
            </a:r>
            <a:r>
              <a:rPr lang="hu-HU" dirty="0"/>
              <a:t> policy/</a:t>
            </a:r>
            <a:r>
              <a:rPr lang="hu-HU" dirty="0" err="1"/>
              <a:t>policies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53434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Multiple aims: collusions</a:t>
            </a:r>
          </a:p>
          <a:p>
            <a:r>
              <a:rPr lang="en-GB" dirty="0"/>
              <a:t>Textbook problems with industrial policies: large (potential) efficiency losses (rent-seeking, corruption, infant industries forever infant, increased red tape…)</a:t>
            </a:r>
          </a:p>
          <a:p>
            <a:r>
              <a:rPr lang="en-GB" dirty="0"/>
              <a:t>Means needed – differ at the country level, depending on the level of development, on fiscal prudence, indebtedness etc. – different manoeuvring rooms may increase geopolitical tensions</a:t>
            </a:r>
            <a:r>
              <a:rPr lang="hu-HU" dirty="0"/>
              <a:t> </a:t>
            </a:r>
          </a:p>
          <a:p>
            <a:r>
              <a:rPr lang="hu-HU" dirty="0" err="1"/>
              <a:t>Partly</a:t>
            </a:r>
            <a:r>
              <a:rPr lang="hu-HU" dirty="0"/>
              <a:t> </a:t>
            </a:r>
            <a:r>
              <a:rPr lang="hu-HU" dirty="0" err="1"/>
              <a:t>connected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industrial</a:t>
            </a:r>
            <a:r>
              <a:rPr lang="hu-HU" dirty="0"/>
              <a:t> policy: i</a:t>
            </a:r>
            <a:r>
              <a:rPr lang="en-GB" dirty="0" err="1"/>
              <a:t>ncrease</a:t>
            </a:r>
            <a:r>
              <a:rPr lang="en-GB" dirty="0"/>
              <a:t> in protectionism</a:t>
            </a:r>
          </a:p>
          <a:p>
            <a:r>
              <a:rPr lang="en-GB" dirty="0"/>
              <a:t>Special problem EU: difference in the depth of pockets of member states plus may hurt policies previously elevated to the EU-level</a:t>
            </a:r>
          </a:p>
          <a:p>
            <a:r>
              <a:rPr lang="en-GB" i="1" dirty="0"/>
              <a:t>(However, (limited) means and quest for success also push industrial policies to be more efficient… - new types, new structures, new modus operandi</a:t>
            </a:r>
            <a:r>
              <a:rPr lang="hu-HU" i="1" dirty="0"/>
              <a:t> </a:t>
            </a:r>
            <a:r>
              <a:rPr lang="hu-HU" i="1" dirty="0" err="1"/>
              <a:t>possible</a:t>
            </a:r>
            <a:r>
              <a:rPr lang="en-GB" i="1" dirty="0"/>
              <a:t>)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245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B4F81-8378-6CC7-038A-7719A170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Consequences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investments</a:t>
            </a:r>
            <a:r>
              <a:rPr lang="hu-HU" dirty="0"/>
              <a:t> and </a:t>
            </a:r>
            <a:r>
              <a:rPr lang="hu-HU" dirty="0" err="1"/>
              <a:t>monetary</a:t>
            </a:r>
            <a:r>
              <a:rPr lang="hu-HU" dirty="0"/>
              <a:t> policy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7A3E2C-5BD8-4D5C-9761-5E2CA365C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marks</a:t>
            </a:r>
            <a:endParaRPr lang="hu-HU" dirty="0"/>
          </a:p>
          <a:p>
            <a:r>
              <a:rPr lang="hu-HU" dirty="0" err="1"/>
              <a:t>Investments</a:t>
            </a:r>
            <a:r>
              <a:rPr lang="hu-HU" dirty="0"/>
              <a:t> </a:t>
            </a:r>
            <a:r>
              <a:rPr lang="hu-HU" dirty="0" err="1"/>
              <a:t>may</a:t>
            </a:r>
            <a:r>
              <a:rPr lang="hu-HU" dirty="0"/>
              <a:t> </a:t>
            </a:r>
            <a:r>
              <a:rPr lang="hu-HU" dirty="0" err="1"/>
              <a:t>increase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medium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(</a:t>
            </a:r>
            <a:r>
              <a:rPr lang="hu-HU" dirty="0" err="1"/>
              <a:t>reshoring</a:t>
            </a:r>
            <a:r>
              <a:rPr lang="hu-HU" dirty="0"/>
              <a:t>, </a:t>
            </a:r>
            <a:r>
              <a:rPr lang="hu-HU" dirty="0" err="1"/>
              <a:t>backshoring</a:t>
            </a:r>
            <a:r>
              <a:rPr lang="hu-HU" dirty="0"/>
              <a:t>, </a:t>
            </a:r>
            <a:r>
              <a:rPr lang="hu-HU" dirty="0" err="1"/>
              <a:t>friendshoring</a:t>
            </a:r>
            <a:r>
              <a:rPr lang="hu-HU" dirty="0"/>
              <a:t> – </a:t>
            </a:r>
            <a:r>
              <a:rPr lang="hu-HU" dirty="0" err="1"/>
              <a:t>takes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– </a:t>
            </a:r>
            <a:r>
              <a:rPr lang="hu-HU" dirty="0" err="1"/>
              <a:t>sunk</a:t>
            </a:r>
            <a:r>
              <a:rPr lang="hu-HU" dirty="0"/>
              <a:t> </a:t>
            </a:r>
            <a:r>
              <a:rPr lang="hu-HU" dirty="0" err="1"/>
              <a:t>costs</a:t>
            </a:r>
            <a:r>
              <a:rPr lang="hu-HU" dirty="0"/>
              <a:t>)</a:t>
            </a:r>
          </a:p>
          <a:p>
            <a:r>
              <a:rPr lang="en-US" dirty="0"/>
              <a:t>Means needed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industrial</a:t>
            </a:r>
            <a:r>
              <a:rPr lang="hu-HU" dirty="0"/>
              <a:t> policy </a:t>
            </a:r>
            <a:r>
              <a:rPr lang="en-US" dirty="0"/>
              <a:t>– to avoid fiscal problems, restructuring of state finances required, possible collusions with monetary policy (access to finance/credits; price stability) and certain state capacities may be hurt</a:t>
            </a:r>
            <a:endParaRPr lang="hu-HU" dirty="0"/>
          </a:p>
          <a:p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increased</a:t>
            </a:r>
            <a:r>
              <a:rPr lang="hu-HU" dirty="0"/>
              <a:t> </a:t>
            </a:r>
            <a:r>
              <a:rPr lang="hu-HU" dirty="0" err="1"/>
              <a:t>protectionism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inflation</a:t>
            </a:r>
            <a:r>
              <a:rPr lang="hu-HU" dirty="0"/>
              <a:t> </a:t>
            </a:r>
            <a:r>
              <a:rPr lang="hu-HU" dirty="0" err="1"/>
              <a:t>enjoyed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last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decades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over, </a:t>
            </a:r>
            <a:r>
              <a:rPr lang="hu-HU" dirty="0" err="1"/>
              <a:t>intense</a:t>
            </a:r>
            <a:r>
              <a:rPr lang="hu-HU" dirty="0"/>
              <a:t> </a:t>
            </a:r>
            <a:r>
              <a:rPr lang="hu-HU" dirty="0" err="1"/>
              <a:t>competition</a:t>
            </a:r>
            <a:r>
              <a:rPr lang="hu-HU" dirty="0"/>
              <a:t> and </a:t>
            </a:r>
            <a:r>
              <a:rPr lang="hu-HU" dirty="0" err="1"/>
              <a:t>international</a:t>
            </a:r>
            <a:r>
              <a:rPr lang="hu-HU" dirty="0"/>
              <a:t> </a:t>
            </a:r>
            <a:r>
              <a:rPr lang="hu-HU" dirty="0" err="1"/>
              <a:t>sourcing</a:t>
            </a:r>
            <a:r>
              <a:rPr lang="hu-HU" dirty="0"/>
              <a:t>/</a:t>
            </a:r>
            <a:r>
              <a:rPr lang="hu-HU" dirty="0" err="1"/>
              <a:t>offshoring</a:t>
            </a:r>
            <a:r>
              <a:rPr lang="hu-HU" dirty="0"/>
              <a:t> </a:t>
            </a:r>
            <a:r>
              <a:rPr lang="hu-HU" dirty="0" err="1"/>
              <a:t>kept</a:t>
            </a:r>
            <a:r>
              <a:rPr lang="hu-HU" dirty="0"/>
              <a:t> </a:t>
            </a:r>
            <a:r>
              <a:rPr lang="hu-HU" dirty="0" err="1"/>
              <a:t>price</a:t>
            </a:r>
            <a:r>
              <a:rPr lang="hu-HU" dirty="0"/>
              <a:t> </a:t>
            </a:r>
            <a:r>
              <a:rPr lang="hu-HU" dirty="0" err="1"/>
              <a:t>increases</a:t>
            </a:r>
            <a:r>
              <a:rPr lang="hu-HU" dirty="0"/>
              <a:t> down</a:t>
            </a:r>
          </a:p>
          <a:p>
            <a:r>
              <a:rPr lang="hu-HU" dirty="0" err="1"/>
              <a:t>Increased</a:t>
            </a:r>
            <a:r>
              <a:rPr lang="hu-HU" dirty="0"/>
              <a:t> „</a:t>
            </a:r>
            <a:r>
              <a:rPr lang="hu-HU" dirty="0" err="1"/>
              <a:t>friendtrading</a:t>
            </a:r>
            <a:r>
              <a:rPr lang="hu-HU" dirty="0"/>
              <a:t>” and </a:t>
            </a:r>
            <a:r>
              <a:rPr lang="hu-HU" dirty="0" err="1"/>
              <a:t>domestic</a:t>
            </a:r>
            <a:r>
              <a:rPr lang="hu-HU" dirty="0"/>
              <a:t> </a:t>
            </a:r>
            <a:r>
              <a:rPr lang="hu-HU" dirty="0" err="1"/>
              <a:t>markets</a:t>
            </a:r>
            <a:r>
              <a:rPr lang="hu-HU" dirty="0"/>
              <a:t> </a:t>
            </a:r>
            <a:r>
              <a:rPr lang="hu-HU" dirty="0" err="1"/>
              <a:t>shielded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competition</a:t>
            </a:r>
            <a:r>
              <a:rPr lang="hu-HU" dirty="0"/>
              <a:t> </a:t>
            </a:r>
            <a:r>
              <a:rPr lang="hu-HU" dirty="0" err="1"/>
              <a:t>may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in trade </a:t>
            </a:r>
            <a:r>
              <a:rPr lang="hu-HU" dirty="0" err="1"/>
              <a:t>diversion</a:t>
            </a:r>
            <a:r>
              <a:rPr lang="hu-HU" dirty="0"/>
              <a:t> and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prices</a:t>
            </a:r>
            <a:r>
              <a:rPr lang="hu-HU" dirty="0"/>
              <a:t> (of </a:t>
            </a:r>
            <a:r>
              <a:rPr lang="hu-HU" dirty="0" err="1"/>
              <a:t>goods</a:t>
            </a:r>
            <a:r>
              <a:rPr lang="hu-HU" dirty="0"/>
              <a:t> and </a:t>
            </a:r>
            <a:r>
              <a:rPr lang="hu-HU" dirty="0" err="1"/>
              <a:t>workers</a:t>
            </a:r>
            <a:r>
              <a:rPr lang="hu-HU" dirty="0"/>
              <a:t>) – </a:t>
            </a:r>
            <a:r>
              <a:rPr lang="hu-HU" dirty="0" err="1"/>
              <a:t>inflationary</a:t>
            </a:r>
            <a:r>
              <a:rPr lang="hu-HU" dirty="0"/>
              <a:t> </a:t>
            </a:r>
            <a:r>
              <a:rPr lang="hu-HU" dirty="0" err="1"/>
              <a:t>pressures</a:t>
            </a:r>
            <a:r>
              <a:rPr lang="hu-HU" dirty="0"/>
              <a:t> </a:t>
            </a:r>
            <a:r>
              <a:rPr lang="hu-HU" dirty="0" err="1"/>
              <a:t>may</a:t>
            </a:r>
            <a:r>
              <a:rPr lang="hu-HU" dirty="0"/>
              <a:t> </a:t>
            </a:r>
            <a:r>
              <a:rPr lang="hu-HU" dirty="0" err="1"/>
              <a:t>increase</a:t>
            </a:r>
            <a:r>
              <a:rPr lang="hu-H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157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note</a:t>
            </a:r>
            <a:r>
              <a:rPr lang="hu-HU" dirty="0"/>
              <a:t> and </a:t>
            </a:r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marks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Visegrad</a:t>
            </a:r>
            <a:r>
              <a:rPr lang="hu-HU" dirty="0"/>
              <a:t> </a:t>
            </a:r>
            <a:r>
              <a:rPr lang="hu-HU" dirty="0" err="1"/>
              <a:t>countries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308100"/>
            <a:ext cx="10768781" cy="5004210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/>
              <a:t>Catching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goin </a:t>
            </a:r>
            <a:r>
              <a:rPr lang="hu-HU" dirty="0" err="1"/>
              <a:t>on</a:t>
            </a:r>
            <a:endParaRPr lang="hu-HU" dirty="0"/>
          </a:p>
          <a:p>
            <a:r>
              <a:rPr lang="en-GB" dirty="0"/>
              <a:t>FDI-dependent (</a:t>
            </a:r>
            <a:r>
              <a:rPr lang="en-GB" dirty="0" err="1"/>
              <a:t>Nölke-Vliegenthart</a:t>
            </a:r>
            <a:r>
              <a:rPr lang="en-GB" dirty="0"/>
              <a:t>, 2009) or rather </a:t>
            </a:r>
            <a:r>
              <a:rPr lang="en-GB" b="1" dirty="0">
                <a:solidFill>
                  <a:srgbClr val="FF0000"/>
                </a:solidFill>
              </a:rPr>
              <a:t>GVC-based development paths</a:t>
            </a:r>
            <a:r>
              <a:rPr lang="en-GB" dirty="0"/>
              <a:t> (Poland less, other three more) as FDI is connected to GVCs – important role in maintaining the competitiveness of EU/German companies</a:t>
            </a:r>
          </a:p>
          <a:p>
            <a:r>
              <a:rPr lang="en-GB" dirty="0"/>
              <a:t>Special problems of GVC-relatedness (structural weakness plus few lead firms), </a:t>
            </a:r>
            <a:r>
              <a:rPr lang="hu-HU" dirty="0" err="1"/>
              <a:t>problems</a:t>
            </a:r>
            <a:r>
              <a:rPr lang="hu-HU" dirty="0"/>
              <a:t> of </a:t>
            </a:r>
            <a:r>
              <a:rPr lang="hu-HU" dirty="0" err="1"/>
              <a:t>upgrading</a:t>
            </a:r>
            <a:r>
              <a:rPr lang="hu-HU" dirty="0"/>
              <a:t>, </a:t>
            </a: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productivity</a:t>
            </a:r>
            <a:r>
              <a:rPr lang="hu-HU" dirty="0"/>
              <a:t> </a:t>
            </a:r>
            <a:r>
              <a:rPr lang="hu-HU" dirty="0" err="1"/>
              <a:t>growth</a:t>
            </a:r>
            <a:r>
              <a:rPr lang="hu-HU" dirty="0"/>
              <a:t>, plus </a:t>
            </a:r>
            <a:r>
              <a:rPr lang="en-GB" dirty="0"/>
              <a:t>ageing population, labour outflow, fiscal capacity, labour shortage (?), skills – tight labour market</a:t>
            </a:r>
          </a:p>
          <a:p>
            <a:r>
              <a:rPr lang="en-GB" dirty="0"/>
              <a:t>Slowdown of FDI (problems with the German economy – slowdown of German FDI) </a:t>
            </a:r>
            <a:r>
              <a:rPr lang="hu-HU" dirty="0" err="1"/>
              <a:t>backshoring</a:t>
            </a:r>
            <a:r>
              <a:rPr lang="hu-HU" dirty="0"/>
              <a:t> </a:t>
            </a:r>
            <a:r>
              <a:rPr lang="hu-HU" dirty="0" err="1"/>
              <a:t>may</a:t>
            </a:r>
            <a:r>
              <a:rPr lang="hu-HU" dirty="0"/>
              <a:t> </a:t>
            </a:r>
            <a:r>
              <a:rPr lang="hu-HU" dirty="0" err="1"/>
              <a:t>compensate</a:t>
            </a:r>
            <a:r>
              <a:rPr lang="hu-HU" dirty="0"/>
              <a:t> (?) </a:t>
            </a:r>
            <a:r>
              <a:rPr lang="en-GB" dirty="0"/>
              <a:t>– while this is the main engine of growth and of GVC-integration with an upgrading potential</a:t>
            </a:r>
          </a:p>
          <a:p>
            <a:r>
              <a:rPr lang="en-GB" dirty="0"/>
              <a:t>Industrial policy: more exposed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en-GB" dirty="0"/>
              <a:t>less means (esp. Poland and Hungary – EU) though more and more active (exc. for Slovakia?)</a:t>
            </a:r>
          </a:p>
          <a:p>
            <a:r>
              <a:rPr lang="hu-HU" dirty="0" err="1"/>
              <a:t>Besides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similarities</a:t>
            </a:r>
            <a:r>
              <a:rPr lang="hu-HU" dirty="0"/>
              <a:t>, i</a:t>
            </a:r>
            <a:r>
              <a:rPr lang="en-GB" dirty="0" err="1"/>
              <a:t>ncreasing</a:t>
            </a:r>
            <a:r>
              <a:rPr lang="en-GB" dirty="0"/>
              <a:t> heterogeneity</a:t>
            </a:r>
          </a:p>
          <a:p>
            <a:endParaRPr lang="en-US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321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Catching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: </a:t>
            </a:r>
            <a:r>
              <a:rPr lang="hu-HU" dirty="0" err="1"/>
              <a:t>Visegrad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 (2010-2022)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74FAF74-5474-6409-9C9E-4DE9757C8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919870"/>
              </p:ext>
            </p:extLst>
          </p:nvPr>
        </p:nvGraphicFramePr>
        <p:xfrm>
          <a:off x="838199" y="1519084"/>
          <a:ext cx="10621297" cy="478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734232" y="6519288"/>
            <a:ext cx="229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Source</a:t>
            </a:r>
            <a:r>
              <a:rPr lang="hu-HU" dirty="0"/>
              <a:t>: </a:t>
            </a:r>
            <a:r>
              <a:rPr lang="hu-HU" dirty="0" err="1"/>
              <a:t>Zsibók</a:t>
            </a:r>
            <a:r>
              <a:rPr lang="hu-HU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427165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Labour</a:t>
            </a:r>
            <a:r>
              <a:rPr lang="hu-HU" dirty="0"/>
              <a:t> </a:t>
            </a:r>
            <a:r>
              <a:rPr lang="hu-HU" dirty="0" err="1"/>
              <a:t>productivity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4465" y="1308100"/>
            <a:ext cx="4645741" cy="4868863"/>
          </a:xfrm>
        </p:spPr>
        <p:txBody>
          <a:bodyPr/>
          <a:lstStyle/>
          <a:p>
            <a:r>
              <a:rPr lang="hu-HU" sz="2200" dirty="0"/>
              <a:t>N</a:t>
            </a:r>
            <a:r>
              <a:rPr lang="en-US" sz="2200" dirty="0" err="1"/>
              <a:t>ominal</a:t>
            </a:r>
            <a:r>
              <a:rPr lang="en-US" sz="2200" dirty="0"/>
              <a:t> </a:t>
            </a:r>
            <a:r>
              <a:rPr lang="en-US" sz="2200" dirty="0" err="1"/>
              <a:t>labour</a:t>
            </a:r>
            <a:r>
              <a:rPr lang="en-US" sz="2200" dirty="0"/>
              <a:t> productivity</a:t>
            </a:r>
            <a:r>
              <a:rPr lang="hu-HU" sz="2200" dirty="0"/>
              <a:t> </a:t>
            </a:r>
            <a:r>
              <a:rPr lang="hu-HU" sz="2200" dirty="0" err="1"/>
              <a:t>at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regional</a:t>
            </a:r>
            <a:r>
              <a:rPr lang="hu-HU" sz="2200" dirty="0"/>
              <a:t> </a:t>
            </a:r>
            <a:r>
              <a:rPr lang="hu-HU" sz="2200" dirty="0" err="1"/>
              <a:t>level</a:t>
            </a:r>
            <a:r>
              <a:rPr lang="hu-HU" sz="2200" dirty="0"/>
              <a:t>: </a:t>
            </a:r>
            <a:r>
              <a:rPr lang="hu-HU" sz="2200" dirty="0" err="1"/>
              <a:t>large</a:t>
            </a:r>
            <a:r>
              <a:rPr lang="hu-HU" sz="2200" dirty="0"/>
              <a:t> and </a:t>
            </a:r>
            <a:r>
              <a:rPr lang="hu-HU" sz="2200" dirty="0" err="1"/>
              <a:t>persistent</a:t>
            </a:r>
            <a:r>
              <a:rPr lang="hu-HU" sz="2200" dirty="0"/>
              <a:t> </a:t>
            </a:r>
            <a:r>
              <a:rPr lang="hu-HU" sz="2200" dirty="0" err="1"/>
              <a:t>East</a:t>
            </a:r>
            <a:r>
              <a:rPr lang="hu-HU" sz="2200" dirty="0"/>
              <a:t>-West </a:t>
            </a:r>
            <a:r>
              <a:rPr lang="hu-HU" sz="2200" dirty="0" err="1"/>
              <a:t>divide</a:t>
            </a:r>
            <a:r>
              <a:rPr lang="hu-HU" sz="2200" dirty="0"/>
              <a:t> and </a:t>
            </a:r>
            <a:r>
              <a:rPr lang="hu-HU" sz="2200" dirty="0" err="1"/>
              <a:t>regional</a:t>
            </a:r>
            <a:r>
              <a:rPr lang="hu-HU" sz="2200" dirty="0"/>
              <a:t> </a:t>
            </a:r>
            <a:r>
              <a:rPr lang="hu-HU" sz="2200" dirty="0" err="1"/>
              <a:t>differences</a:t>
            </a:r>
            <a:endParaRPr lang="hu-HU" sz="2200" dirty="0"/>
          </a:p>
          <a:p>
            <a:r>
              <a:rPr lang="hu-HU" sz="2200" dirty="0"/>
              <a:t>Real </a:t>
            </a:r>
            <a:r>
              <a:rPr lang="hu-HU" sz="2200" dirty="0" err="1"/>
              <a:t>labour</a:t>
            </a:r>
            <a:r>
              <a:rPr lang="hu-HU" sz="2200" dirty="0"/>
              <a:t> </a:t>
            </a:r>
            <a:r>
              <a:rPr lang="hu-HU" sz="2200" dirty="0" err="1"/>
              <a:t>productivity</a:t>
            </a:r>
            <a:r>
              <a:rPr lang="hu-HU" sz="2200" dirty="0"/>
              <a:t>: </a:t>
            </a:r>
            <a:r>
              <a:rPr lang="hu-HU" sz="2200" dirty="0" err="1"/>
              <a:t>differences</a:t>
            </a:r>
            <a:endParaRPr lang="en-US" sz="2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1" y="877321"/>
            <a:ext cx="6187976" cy="495647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B03E74F-B8CE-613D-A6C7-2B665D96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5" y="2993922"/>
            <a:ext cx="5161935" cy="33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Foreign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added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 of </a:t>
            </a:r>
            <a:r>
              <a:rPr lang="hu-HU" dirty="0" err="1"/>
              <a:t>gross</a:t>
            </a:r>
            <a:r>
              <a:rPr lang="hu-HU" dirty="0"/>
              <a:t> </a:t>
            </a:r>
            <a:r>
              <a:rPr lang="hu-HU" dirty="0" err="1"/>
              <a:t>exports</a:t>
            </a:r>
            <a:r>
              <a:rPr lang="hu-HU" dirty="0"/>
              <a:t> (2020)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807069"/>
              </p:ext>
            </p:extLst>
          </p:nvPr>
        </p:nvGraphicFramePr>
        <p:xfrm>
          <a:off x="162232" y="1430594"/>
          <a:ext cx="11813458" cy="505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014452" y="6489290"/>
            <a:ext cx="241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Source</a:t>
            </a:r>
            <a:r>
              <a:rPr lang="hu-HU" dirty="0"/>
              <a:t>: OECD </a:t>
            </a:r>
            <a:r>
              <a:rPr lang="hu-HU" dirty="0" err="1"/>
              <a:t>TiVA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399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government, Economic affairs, % of GDP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626602"/>
              </p:ext>
            </p:extLst>
          </p:nvPr>
        </p:nvGraphicFramePr>
        <p:xfrm>
          <a:off x="838200" y="1739900"/>
          <a:ext cx="10515600" cy="443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86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Magdolna Sass</a:t>
            </a:r>
          </a:p>
          <a:p>
            <a:r>
              <a:rPr lang="hu-HU" dirty="0"/>
              <a:t>sass.magdolna@krtk.hu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54" y="4521105"/>
            <a:ext cx="3304318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factor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403987"/>
            <a:ext cx="10515600" cy="3772976"/>
          </a:xfrm>
        </p:spPr>
        <p:txBody>
          <a:bodyPr/>
          <a:lstStyle/>
          <a:p>
            <a:r>
              <a:rPr lang="hu-HU" i="1" dirty="0" err="1"/>
              <a:t>To</a:t>
            </a:r>
            <a:r>
              <a:rPr lang="hu-HU" i="1" dirty="0"/>
              <a:t> be </a:t>
            </a:r>
            <a:r>
              <a:rPr lang="hu-HU" i="1" dirty="0" err="1"/>
              <a:t>added</a:t>
            </a:r>
            <a:r>
              <a:rPr lang="hu-HU" i="1" dirty="0"/>
              <a:t> 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factors</a:t>
            </a:r>
            <a:r>
              <a:rPr lang="hu-HU" i="1" dirty="0"/>
              <a:t> </a:t>
            </a:r>
            <a:r>
              <a:rPr lang="hu-HU" i="1" dirty="0" err="1"/>
              <a:t>mentioned</a:t>
            </a:r>
            <a:r>
              <a:rPr lang="hu-HU" i="1" dirty="0"/>
              <a:t> plus 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raise</a:t>
            </a:r>
            <a:r>
              <a:rPr lang="hu-HU" i="1" dirty="0"/>
              <a:t> </a:t>
            </a:r>
            <a:r>
              <a:rPr lang="hu-HU" i="1" dirty="0" err="1"/>
              <a:t>further</a:t>
            </a:r>
            <a:r>
              <a:rPr lang="hu-HU" i="1" dirty="0"/>
              <a:t> </a:t>
            </a:r>
            <a:r>
              <a:rPr lang="hu-HU" i="1" dirty="0" err="1"/>
              <a:t>questions</a:t>
            </a:r>
            <a:r>
              <a:rPr lang="hu-HU" i="1" dirty="0"/>
              <a:t>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analysis</a:t>
            </a:r>
            <a:endParaRPr lang="hu-HU" i="1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World </a:t>
            </a:r>
            <a:r>
              <a:rPr lang="hu-HU" dirty="0" err="1"/>
              <a:t>economy</a:t>
            </a:r>
            <a:r>
              <a:rPr lang="hu-HU" dirty="0"/>
              <a:t> context and </a:t>
            </a:r>
            <a:r>
              <a:rPr lang="hu-HU" dirty="0" err="1"/>
              <a:t>impact</a:t>
            </a:r>
            <a:r>
              <a:rPr lang="hu-HU" dirty="0"/>
              <a:t>: </a:t>
            </a:r>
            <a:r>
              <a:rPr lang="hu-HU" dirty="0" err="1"/>
              <a:t>new</a:t>
            </a:r>
            <a:r>
              <a:rPr lang="hu-HU" dirty="0"/>
              <a:t> (?) </a:t>
            </a:r>
            <a:r>
              <a:rPr lang="hu-HU" dirty="0" err="1"/>
              <a:t>trends</a:t>
            </a:r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note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Visegrad</a:t>
            </a:r>
            <a:r>
              <a:rPr lang="hu-HU" dirty="0"/>
              <a:t> </a:t>
            </a:r>
            <a:r>
              <a:rPr lang="hu-HU" dirty="0" err="1"/>
              <a:t>countries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203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Growth</a:t>
            </a:r>
            <a:r>
              <a:rPr lang="hu-HU" dirty="0"/>
              <a:t> </a:t>
            </a:r>
            <a:r>
              <a:rPr lang="hu-HU" dirty="0" err="1"/>
              <a:t>prospects</a:t>
            </a:r>
            <a:r>
              <a:rPr lang="hu-HU" dirty="0"/>
              <a:t>/</a:t>
            </a:r>
            <a:r>
              <a:rPr lang="hu-HU" dirty="0" err="1"/>
              <a:t>changes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world</a:t>
            </a:r>
            <a:r>
              <a:rPr lang="hu-HU" dirty="0"/>
              <a:t> </a:t>
            </a:r>
            <a:r>
              <a:rPr lang="hu-HU" dirty="0" err="1"/>
              <a:t>economy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92826"/>
            <a:ext cx="10515600" cy="45841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World </a:t>
            </a:r>
            <a:r>
              <a:rPr lang="hu-HU" dirty="0" err="1"/>
              <a:t>economy</a:t>
            </a:r>
            <a:r>
              <a:rPr lang="hu-HU" dirty="0"/>
              <a:t>/</a:t>
            </a:r>
            <a:r>
              <a:rPr lang="hu-HU" dirty="0" err="1"/>
              <a:t>politics</a:t>
            </a:r>
            <a:r>
              <a:rPr lang="hu-HU" dirty="0"/>
              <a:t> </a:t>
            </a:r>
            <a:r>
              <a:rPr lang="hu-HU" dirty="0" err="1"/>
              <a:t>changes</a:t>
            </a:r>
            <a:r>
              <a:rPr lang="hu-HU" dirty="0"/>
              <a:t> (</a:t>
            </a:r>
            <a:r>
              <a:rPr lang="hu-HU" dirty="0" err="1"/>
              <a:t>emerging</a:t>
            </a:r>
            <a:r>
              <a:rPr lang="hu-HU" dirty="0"/>
              <a:t> </a:t>
            </a:r>
            <a:r>
              <a:rPr lang="hu-HU" dirty="0" err="1"/>
              <a:t>economies</a:t>
            </a:r>
            <a:r>
              <a:rPr lang="hu-HU" dirty="0"/>
              <a:t>, </a:t>
            </a:r>
            <a:r>
              <a:rPr lang="hu-HU" dirty="0" err="1"/>
              <a:t>rivalry</a:t>
            </a:r>
            <a:r>
              <a:rPr lang="hu-HU" dirty="0"/>
              <a:t>, </a:t>
            </a:r>
            <a:r>
              <a:rPr lang="hu-HU" dirty="0" err="1"/>
              <a:t>multipolarity</a:t>
            </a:r>
            <a:r>
              <a:rPr lang="hu-HU" dirty="0"/>
              <a:t> etc.)</a:t>
            </a:r>
          </a:p>
          <a:p>
            <a:pPr marL="0" indent="0">
              <a:buNone/>
            </a:pPr>
            <a:r>
              <a:rPr lang="hu-HU" dirty="0" err="1"/>
              <a:t>Economic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(country and </a:t>
            </a:r>
            <a:r>
              <a:rPr lang="hu-HU" dirty="0" err="1"/>
              <a:t>firm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, </a:t>
            </a:r>
            <a:r>
              <a:rPr lang="hu-HU" dirty="0" err="1"/>
              <a:t>overcapacities</a:t>
            </a:r>
            <a:r>
              <a:rPr lang="hu-HU" dirty="0"/>
              <a:t>, </a:t>
            </a:r>
            <a:r>
              <a:rPr lang="hu-HU" dirty="0" err="1"/>
              <a:t>productivity</a:t>
            </a:r>
            <a:r>
              <a:rPr lang="hu-HU" dirty="0"/>
              <a:t> </a:t>
            </a:r>
            <a:r>
              <a:rPr lang="hu-HU" dirty="0" err="1"/>
              <a:t>growth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etc.)</a:t>
            </a:r>
          </a:p>
          <a:p>
            <a:pPr marL="0" indent="0">
              <a:buNone/>
            </a:pPr>
            <a:r>
              <a:rPr lang="hu-HU" dirty="0"/>
              <a:t>Non-</a:t>
            </a:r>
            <a:r>
              <a:rPr lang="hu-HU" dirty="0" err="1"/>
              <a:t>economic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economic</a:t>
            </a:r>
            <a:r>
              <a:rPr lang="hu-HU" dirty="0"/>
              <a:t> </a:t>
            </a:r>
            <a:r>
              <a:rPr lang="hu-HU" dirty="0" err="1"/>
              <a:t>impact</a:t>
            </a:r>
            <a:r>
              <a:rPr lang="hu-HU" dirty="0"/>
              <a:t> (COVID, </a:t>
            </a:r>
            <a:r>
              <a:rPr lang="hu-HU" dirty="0" err="1"/>
              <a:t>Russia’s</a:t>
            </a:r>
            <a:r>
              <a:rPr lang="hu-HU" dirty="0"/>
              <a:t> </a:t>
            </a:r>
            <a:r>
              <a:rPr lang="hu-HU" dirty="0" err="1"/>
              <a:t>invasion</a:t>
            </a:r>
            <a:r>
              <a:rPr lang="hu-HU" dirty="0"/>
              <a:t> in </a:t>
            </a:r>
            <a:r>
              <a:rPr lang="hu-HU" dirty="0" err="1"/>
              <a:t>Ukraine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Increased</a:t>
            </a:r>
            <a:r>
              <a:rPr lang="hu-HU" dirty="0"/>
              <a:t> </a:t>
            </a:r>
            <a:r>
              <a:rPr lang="hu-HU" dirty="0" err="1"/>
              <a:t>government</a:t>
            </a:r>
            <a:r>
              <a:rPr lang="hu-HU" dirty="0"/>
              <a:t> </a:t>
            </a:r>
            <a:r>
              <a:rPr lang="hu-HU" dirty="0" err="1"/>
              <a:t>intervention</a:t>
            </a:r>
            <a:r>
              <a:rPr lang="hu-HU" dirty="0"/>
              <a:t> </a:t>
            </a:r>
            <a:r>
              <a:rPr lang="hu-HU" dirty="0" err="1"/>
              <a:t>everywhere</a:t>
            </a:r>
            <a:r>
              <a:rPr lang="hu-HU" dirty="0"/>
              <a:t> – </a:t>
            </a:r>
            <a:r>
              <a:rPr lang="hu-HU" dirty="0" err="1"/>
              <a:t>including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EU/</a:t>
            </a:r>
            <a:r>
              <a:rPr lang="hu-HU" dirty="0" err="1"/>
              <a:t>member</a:t>
            </a:r>
            <a:r>
              <a:rPr lang="hu-HU" dirty="0"/>
              <a:t> </a:t>
            </a:r>
            <a:r>
              <a:rPr lang="hu-HU" dirty="0" err="1"/>
              <a:t>countries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Historically</a:t>
            </a:r>
            <a:r>
              <a:rPr lang="hu-HU" dirty="0"/>
              <a:t> </a:t>
            </a:r>
            <a:r>
              <a:rPr lang="hu-HU" dirty="0" err="1"/>
              <a:t>already</a:t>
            </a:r>
            <a:r>
              <a:rPr lang="hu-HU" dirty="0"/>
              <a:t> </a:t>
            </a:r>
            <a:r>
              <a:rPr lang="hu-HU" dirty="0" err="1"/>
              <a:t>since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2008-9 </a:t>
            </a:r>
            <a:r>
              <a:rPr lang="hu-HU" dirty="0" err="1"/>
              <a:t>crisis</a:t>
            </a:r>
            <a:r>
              <a:rPr lang="hu-HU" dirty="0"/>
              <a:t>,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various</a:t>
            </a:r>
            <a:r>
              <a:rPr lang="hu-HU" dirty="0"/>
              <a:t> </a:t>
            </a:r>
            <a:r>
              <a:rPr lang="hu-HU" dirty="0" err="1"/>
              <a:t>renewals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>
            <a:off x="5737741" y="364303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70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39900"/>
            <a:ext cx="10515600" cy="49116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Europan</a:t>
            </a:r>
            <a:r>
              <a:rPr lang="en-GB" dirty="0"/>
              <a:t> Union was hostile for a long period of time towards industrial policy (e.g. competition rules, state aid rules etc.) –substantial changes in this stance</a:t>
            </a:r>
            <a:endParaRPr lang="hu-HU" dirty="0"/>
          </a:p>
          <a:p>
            <a:endParaRPr lang="en-GB" dirty="0"/>
          </a:p>
          <a:p>
            <a:pPr marL="0" indent="0">
              <a:buNone/>
            </a:pPr>
            <a:r>
              <a:rPr lang="hu-HU" dirty="0"/>
              <a:t>T</a:t>
            </a:r>
            <a:r>
              <a:rPr lang="en-GB" dirty="0"/>
              <a:t>o handle/manage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en-GB" dirty="0"/>
              <a:t>challenges: increased use of industrial policy tools with </a:t>
            </a:r>
            <a:r>
              <a:rPr lang="en-GB" i="1" dirty="0">
                <a:solidFill>
                  <a:srgbClr val="FF0000"/>
                </a:solidFill>
              </a:rPr>
              <a:t>multiple aims</a:t>
            </a:r>
            <a:r>
              <a:rPr lang="en-GB" i="1" dirty="0"/>
              <a:t> </a:t>
            </a:r>
            <a:r>
              <a:rPr lang="en-GB" dirty="0"/>
              <a:t>(green transition, sustainability, digitalisation, resilience of supply chains, promotion of innovation, competition from China, Russia’ invasion in Ukraine</a:t>
            </a:r>
            <a:r>
              <a:rPr lang="hu-HU" dirty="0"/>
              <a:t> –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</a:t>
            </a:r>
            <a:r>
              <a:rPr lang="hu-HU" dirty="0" err="1"/>
              <a:t>due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dependence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Russian</a:t>
            </a:r>
            <a:r>
              <a:rPr lang="hu-HU" dirty="0"/>
              <a:t> </a:t>
            </a:r>
            <a:r>
              <a:rPr lang="hu-HU" dirty="0" err="1"/>
              <a:t>oil</a:t>
            </a:r>
            <a:r>
              <a:rPr lang="hu-HU" dirty="0"/>
              <a:t>/</a:t>
            </a:r>
            <a:r>
              <a:rPr lang="hu-HU" dirty="0" err="1"/>
              <a:t>gas</a:t>
            </a:r>
            <a:r>
              <a:rPr lang="hu-HU" dirty="0"/>
              <a:t>, </a:t>
            </a:r>
            <a:r>
              <a:rPr lang="hu-HU" dirty="0" err="1"/>
              <a:t>challenges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industrial</a:t>
            </a:r>
            <a:r>
              <a:rPr lang="hu-HU" dirty="0"/>
              <a:t> </a:t>
            </a:r>
            <a:r>
              <a:rPr lang="hu-HU" dirty="0" err="1"/>
              <a:t>policies</a:t>
            </a:r>
            <a:r>
              <a:rPr lang="hu-HU" dirty="0"/>
              <a:t> of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en-GB" dirty="0"/>
              <a:t>) plus to revive the European „model”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Both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EU-</a:t>
            </a:r>
            <a:r>
              <a:rPr lang="hu-HU" dirty="0" err="1"/>
              <a:t>level</a:t>
            </a:r>
            <a:r>
              <a:rPr lang="hu-HU" dirty="0"/>
              <a:t> and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member</a:t>
            </a:r>
            <a:r>
              <a:rPr lang="hu-HU" dirty="0"/>
              <a:t> country </a:t>
            </a:r>
            <a:r>
              <a:rPr lang="hu-HU" dirty="0" err="1"/>
              <a:t>level</a:t>
            </a:r>
            <a:endParaRPr lang="en-GB" dirty="0"/>
          </a:p>
          <a:p>
            <a:endParaRPr lang="hu-HU" dirty="0"/>
          </a:p>
          <a:p>
            <a:endParaRPr lang="en-GB" dirty="0"/>
          </a:p>
        </p:txBody>
      </p:sp>
      <p:cxnSp>
        <p:nvCxnSpPr>
          <p:cNvPr id="5" name="Szögletes összekötő 4"/>
          <p:cNvCxnSpPr/>
          <p:nvPr/>
        </p:nvCxnSpPr>
        <p:spPr>
          <a:xfrm>
            <a:off x="5973097" y="2551471"/>
            <a:ext cx="1474838" cy="796413"/>
          </a:xfrm>
          <a:prstGeom prst="bentConnector3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5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General </a:t>
            </a:r>
            <a:r>
              <a:rPr lang="hu-HU" dirty="0" err="1"/>
              <a:t>government</a:t>
            </a:r>
            <a:r>
              <a:rPr lang="hu-HU" dirty="0"/>
              <a:t>, </a:t>
            </a:r>
            <a:r>
              <a:rPr lang="hu-HU" dirty="0" err="1"/>
              <a:t>Economic</a:t>
            </a:r>
            <a:r>
              <a:rPr lang="hu-HU" dirty="0"/>
              <a:t> </a:t>
            </a:r>
            <a:r>
              <a:rPr lang="hu-HU" dirty="0" err="1"/>
              <a:t>affairs</a:t>
            </a:r>
            <a:r>
              <a:rPr lang="hu-HU" dirty="0"/>
              <a:t>, % of GDP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88420"/>
              </p:ext>
            </p:extLst>
          </p:nvPr>
        </p:nvGraphicFramePr>
        <p:xfrm>
          <a:off x="162232" y="1489587"/>
          <a:ext cx="5987845" cy="498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02228"/>
              </p:ext>
            </p:extLst>
          </p:nvPr>
        </p:nvGraphicFramePr>
        <p:xfrm>
          <a:off x="6445045" y="1308100"/>
          <a:ext cx="5574889" cy="51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619136" y="6471313"/>
            <a:ext cx="242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Source</a:t>
            </a:r>
            <a:r>
              <a:rPr lang="hu-HU" dirty="0"/>
              <a:t>: Eurostat</a:t>
            </a:r>
          </a:p>
        </p:txBody>
      </p:sp>
    </p:spTree>
    <p:extLst>
      <p:ext uri="{BB962C8B-B14F-4D97-AF65-F5344CB8AC3E}">
        <p14:creationId xmlns:p14="http://schemas.microsoft.com/office/powerpoint/2010/main" val="190276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0516" y="166102"/>
            <a:ext cx="5186516" cy="44370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6181" cy="368709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07" y="3554360"/>
            <a:ext cx="5224109" cy="292563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944000" y="6480000"/>
            <a:ext cx="3265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Source: Juhász et al., NBER, 2023</a:t>
            </a:r>
          </a:p>
        </p:txBody>
      </p:sp>
    </p:spTree>
    <p:extLst>
      <p:ext uri="{BB962C8B-B14F-4D97-AF65-F5344CB8AC3E}">
        <p14:creationId xmlns:p14="http://schemas.microsoft.com/office/powerpoint/2010/main" val="265525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FDI policy </a:t>
            </a:r>
            <a:r>
              <a:rPr lang="hu-HU" dirty="0" err="1"/>
              <a:t>changes</a:t>
            </a:r>
            <a:r>
              <a:rPr lang="hu-HU" dirty="0"/>
              <a:t>: </a:t>
            </a:r>
            <a:r>
              <a:rPr lang="hu-HU" dirty="0" err="1"/>
              <a:t>increased</a:t>
            </a:r>
            <a:r>
              <a:rPr lang="hu-HU" dirty="0"/>
              <a:t> </a:t>
            </a:r>
            <a:r>
              <a:rPr lang="hu-HU" dirty="0" err="1"/>
              <a:t>competition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FDI,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, more </a:t>
            </a:r>
            <a:r>
              <a:rPr lang="hu-HU" dirty="0" err="1"/>
              <a:t>restrictions</a:t>
            </a:r>
            <a:r>
              <a:rPr lang="hu-HU" dirty="0"/>
              <a:t> (FDI </a:t>
            </a:r>
            <a:r>
              <a:rPr lang="hu-HU" dirty="0" err="1"/>
              <a:t>screening</a:t>
            </a:r>
            <a:r>
              <a:rPr lang="hu-HU" dirty="0"/>
              <a:t>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1474839"/>
            <a:ext cx="5391150" cy="49112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44" y="1474839"/>
            <a:ext cx="5438775" cy="477847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545394" y="6552791"/>
            <a:ext cx="195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Source</a:t>
            </a:r>
            <a:r>
              <a:rPr lang="hu-HU" dirty="0"/>
              <a:t>: UNCTAD</a:t>
            </a:r>
          </a:p>
        </p:txBody>
      </p:sp>
    </p:spTree>
    <p:extLst>
      <p:ext uri="{BB962C8B-B14F-4D97-AF65-F5344CB8AC3E}">
        <p14:creationId xmlns:p14="http://schemas.microsoft.com/office/powerpoint/2010/main" val="340868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Important </a:t>
            </a:r>
            <a:r>
              <a:rPr lang="hu-HU" dirty="0" err="1"/>
              <a:t>area</a:t>
            </a:r>
            <a:r>
              <a:rPr lang="hu-HU" dirty="0"/>
              <a:t>: </a:t>
            </a:r>
            <a:r>
              <a:rPr lang="hu-HU" dirty="0" err="1"/>
              <a:t>investment</a:t>
            </a:r>
            <a:r>
              <a:rPr lang="hu-HU" dirty="0"/>
              <a:t> in </a:t>
            </a:r>
            <a:r>
              <a:rPr lang="hu-HU" dirty="0" err="1"/>
              <a:t>innovation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39900"/>
            <a:ext cx="6477000" cy="44370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Quick </a:t>
            </a:r>
            <a:r>
              <a:rPr lang="hu-HU" dirty="0" err="1"/>
              <a:t>growth</a:t>
            </a:r>
            <a:r>
              <a:rPr lang="hu-HU" dirty="0"/>
              <a:t>, </a:t>
            </a:r>
            <a:r>
              <a:rPr lang="hu-HU" dirty="0" err="1"/>
              <a:t>governments</a:t>
            </a:r>
            <a:r>
              <a:rPr lang="hu-HU" dirty="0"/>
              <a:t> </a:t>
            </a:r>
            <a:r>
              <a:rPr lang="hu-HU" dirty="0" err="1"/>
              <a:t>heavily</a:t>
            </a:r>
            <a:r>
              <a:rPr lang="hu-HU" dirty="0"/>
              <a:t> </a:t>
            </a:r>
            <a:r>
              <a:rPr lang="hu-HU" dirty="0" err="1"/>
              <a:t>involved</a:t>
            </a:r>
            <a:r>
              <a:rPr lang="hu-HU" dirty="0"/>
              <a:t>, </a:t>
            </a:r>
            <a:r>
              <a:rPr lang="hu-HU" dirty="0" err="1"/>
              <a:t>especially</a:t>
            </a:r>
            <a:r>
              <a:rPr lang="hu-HU" dirty="0"/>
              <a:t> in </a:t>
            </a:r>
            <a:r>
              <a:rPr lang="hu-HU" dirty="0" err="1"/>
              <a:t>China</a:t>
            </a:r>
            <a:endParaRPr lang="hu-HU" dirty="0"/>
          </a:p>
          <a:p>
            <a:r>
              <a:rPr lang="hu-HU" dirty="0" err="1"/>
              <a:t>Though</a:t>
            </a:r>
            <a:r>
              <a:rPr lang="hu-HU" dirty="0"/>
              <a:t> </a:t>
            </a:r>
            <a:r>
              <a:rPr lang="hu-HU" dirty="0" err="1"/>
              <a:t>productivity</a:t>
            </a:r>
            <a:r>
              <a:rPr lang="hu-HU" dirty="0"/>
              <a:t> </a:t>
            </a:r>
            <a:r>
              <a:rPr lang="hu-HU" dirty="0" err="1"/>
              <a:t>impact</a:t>
            </a:r>
            <a:r>
              <a:rPr lang="hu-HU" dirty="0"/>
              <a:t> </a:t>
            </a:r>
            <a:r>
              <a:rPr lang="hu-HU" dirty="0" err="1"/>
              <a:t>ambiguous</a:t>
            </a:r>
            <a:r>
              <a:rPr lang="hu-HU" dirty="0"/>
              <a:t> (</a:t>
            </a: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efficiency</a:t>
            </a:r>
            <a:r>
              <a:rPr lang="hu-HU" dirty="0"/>
              <a:t>, </a:t>
            </a:r>
            <a:r>
              <a:rPr lang="hu-HU" dirty="0" err="1"/>
              <a:t>misallocation</a:t>
            </a:r>
            <a:r>
              <a:rPr lang="hu-HU" dirty="0"/>
              <a:t> of </a:t>
            </a:r>
            <a:r>
              <a:rPr lang="hu-HU" dirty="0" err="1"/>
              <a:t>funds</a:t>
            </a:r>
            <a:r>
              <a:rPr lang="hu-HU" dirty="0"/>
              <a:t>, </a:t>
            </a:r>
            <a:r>
              <a:rPr lang="hu-HU" dirty="0" err="1"/>
              <a:t>SOEs</a:t>
            </a:r>
            <a:r>
              <a:rPr lang="hu-HU" dirty="0"/>
              <a:t> in </a:t>
            </a:r>
            <a:r>
              <a:rPr lang="hu-HU" dirty="0" err="1"/>
              <a:t>China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technology</a:t>
            </a:r>
            <a:r>
              <a:rPr lang="hu-HU" dirty="0"/>
              <a:t> </a:t>
            </a:r>
            <a:r>
              <a:rPr lang="hu-HU" dirty="0" err="1"/>
              <a:t>leadership</a:t>
            </a:r>
            <a:r>
              <a:rPr lang="hu-HU" dirty="0"/>
              <a:t> in </a:t>
            </a:r>
            <a:r>
              <a:rPr lang="hu-HU" dirty="0" err="1"/>
              <a:t>certain</a:t>
            </a:r>
            <a:r>
              <a:rPr lang="hu-HU" dirty="0"/>
              <a:t> </a:t>
            </a:r>
            <a:r>
              <a:rPr lang="hu-HU" dirty="0" err="1"/>
              <a:t>areas</a:t>
            </a:r>
            <a:r>
              <a:rPr lang="hu-HU" dirty="0"/>
              <a:t>)</a:t>
            </a:r>
          </a:p>
          <a:p>
            <a:r>
              <a:rPr lang="hu-HU" dirty="0"/>
              <a:t>USA: </a:t>
            </a:r>
            <a:r>
              <a:rPr lang="hu-HU" dirty="0" err="1"/>
              <a:t>programs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industrial</a:t>
            </a:r>
            <a:r>
              <a:rPr lang="hu-HU" dirty="0"/>
              <a:t> policy and </a:t>
            </a:r>
            <a:r>
              <a:rPr lang="hu-HU" dirty="0" err="1"/>
              <a:t>technology</a:t>
            </a:r>
            <a:r>
              <a:rPr lang="hu-HU" dirty="0"/>
              <a:t> </a:t>
            </a:r>
            <a:r>
              <a:rPr lang="hu-HU" dirty="0" err="1"/>
              <a:t>components</a:t>
            </a:r>
            <a:r>
              <a:rPr lang="hu-HU" dirty="0"/>
              <a:t>, </a:t>
            </a:r>
            <a:r>
              <a:rPr lang="en-US" dirty="0"/>
              <a:t>Infrastructure Investment and Jobs Act, the Chips and Science Act, the Inflation Reduction Act</a:t>
            </a:r>
            <a:endParaRPr lang="hu-HU" dirty="0"/>
          </a:p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Europe/EU?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923" y="1911913"/>
            <a:ext cx="4195916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5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China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15846"/>
            <a:ext cx="10515600" cy="4761118"/>
          </a:xfrm>
        </p:spPr>
        <p:txBody>
          <a:bodyPr/>
          <a:lstStyle/>
          <a:p>
            <a:r>
              <a:rPr lang="hu-HU" dirty="0" err="1"/>
              <a:t>Enhanced</a:t>
            </a:r>
            <a:r>
              <a:rPr lang="hu-HU" dirty="0"/>
              <a:t> </a:t>
            </a:r>
            <a:r>
              <a:rPr lang="hu-HU" dirty="0" err="1"/>
              <a:t>state</a:t>
            </a:r>
            <a:r>
              <a:rPr lang="hu-HU" dirty="0"/>
              <a:t> </a:t>
            </a:r>
            <a:r>
              <a:rPr lang="hu-HU" dirty="0" err="1"/>
              <a:t>intervention</a:t>
            </a:r>
            <a:r>
              <a:rPr lang="hu-HU" dirty="0"/>
              <a:t> and </a:t>
            </a:r>
            <a:r>
              <a:rPr lang="hu-HU" dirty="0" err="1"/>
              <a:t>generous</a:t>
            </a:r>
            <a:r>
              <a:rPr lang="hu-HU" dirty="0"/>
              <a:t> and </a:t>
            </a:r>
            <a:r>
              <a:rPr lang="hu-HU" dirty="0" err="1"/>
              <a:t>sustained</a:t>
            </a:r>
            <a:r>
              <a:rPr lang="hu-HU" dirty="0"/>
              <a:t> </a:t>
            </a:r>
            <a:r>
              <a:rPr lang="hu-HU" dirty="0" err="1"/>
              <a:t>state</a:t>
            </a:r>
            <a:r>
              <a:rPr lang="hu-HU" dirty="0"/>
              <a:t> </a:t>
            </a:r>
            <a:r>
              <a:rPr lang="hu-HU" dirty="0" err="1"/>
              <a:t>subsidies</a:t>
            </a:r>
            <a:r>
              <a:rPr lang="hu-HU" dirty="0"/>
              <a:t>, </a:t>
            </a:r>
            <a:r>
              <a:rPr lang="hu-HU" dirty="0" err="1"/>
              <a:t>distorting</a:t>
            </a:r>
            <a:r>
              <a:rPr lang="hu-HU" dirty="0"/>
              <a:t> </a:t>
            </a:r>
            <a:r>
              <a:rPr lang="hu-HU" dirty="0" err="1"/>
              <a:t>world</a:t>
            </a:r>
            <a:r>
              <a:rPr lang="hu-HU" dirty="0"/>
              <a:t> trade </a:t>
            </a:r>
            <a:r>
              <a:rPr lang="hu-HU" dirty="0" err="1"/>
              <a:t>because</a:t>
            </a:r>
            <a:r>
              <a:rPr lang="hu-HU" dirty="0"/>
              <a:t> of country </a:t>
            </a:r>
            <a:r>
              <a:rPr lang="hu-HU" dirty="0" err="1"/>
              <a:t>size</a:t>
            </a:r>
            <a:r>
              <a:rPr lang="hu-HU" dirty="0"/>
              <a:t> (</a:t>
            </a:r>
            <a:r>
              <a:rPr lang="hu-HU" dirty="0" err="1"/>
              <a:t>Mavroidis</a:t>
            </a:r>
            <a:r>
              <a:rPr lang="hu-HU" dirty="0"/>
              <a:t> - Sapir, 2021)</a:t>
            </a:r>
          </a:p>
          <a:p>
            <a:r>
              <a:rPr lang="hu-HU" dirty="0"/>
              <a:t>EU: </a:t>
            </a:r>
            <a:r>
              <a:rPr lang="hu-HU" dirty="0" err="1"/>
              <a:t>increasingly</a:t>
            </a:r>
            <a:r>
              <a:rPr lang="hu-HU" dirty="0"/>
              <a:t> </a:t>
            </a:r>
            <a:r>
              <a:rPr lang="hu-HU" dirty="0" err="1"/>
              <a:t>asymmetric</a:t>
            </a:r>
            <a:r>
              <a:rPr lang="hu-HU" dirty="0"/>
              <a:t> </a:t>
            </a:r>
            <a:r>
              <a:rPr lang="hu-HU" dirty="0" err="1"/>
              <a:t>dependence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inputs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China</a:t>
            </a:r>
            <a:r>
              <a:rPr lang="hu-HU" dirty="0"/>
              <a:t> (</a:t>
            </a:r>
            <a:r>
              <a:rPr lang="hu-HU" dirty="0" err="1"/>
              <a:t>Garcia</a:t>
            </a:r>
            <a:r>
              <a:rPr lang="hu-HU" dirty="0"/>
              <a:t> </a:t>
            </a:r>
            <a:r>
              <a:rPr lang="hu-HU" dirty="0" err="1"/>
              <a:t>Herrero</a:t>
            </a:r>
            <a:r>
              <a:rPr lang="hu-HU" dirty="0"/>
              <a:t>, 2019)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: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Chinese</a:t>
            </a:r>
            <a:r>
              <a:rPr lang="hu-HU" dirty="0"/>
              <a:t> (</a:t>
            </a:r>
            <a:r>
              <a:rPr lang="hu-HU" dirty="0" err="1"/>
              <a:t>owned</a:t>
            </a:r>
            <a:r>
              <a:rPr lang="hu-HU" dirty="0"/>
              <a:t>) </a:t>
            </a:r>
            <a:r>
              <a:rPr lang="hu-HU" dirty="0" err="1"/>
              <a:t>inputs</a:t>
            </a:r>
            <a:endParaRPr lang="hu-HU" dirty="0"/>
          </a:p>
          <a:p>
            <a:r>
              <a:rPr lang="hu-HU" dirty="0" err="1"/>
              <a:t>Previous</a:t>
            </a:r>
            <a:r>
              <a:rPr lang="hu-HU" dirty="0"/>
              <a:t> </a:t>
            </a:r>
            <a:r>
              <a:rPr lang="hu-HU" dirty="0" err="1"/>
              <a:t>industry</a:t>
            </a:r>
            <a:r>
              <a:rPr lang="hu-HU" dirty="0"/>
              <a:t> </a:t>
            </a:r>
            <a:r>
              <a:rPr lang="hu-HU" dirty="0" err="1"/>
              <a:t>cases</a:t>
            </a:r>
            <a:r>
              <a:rPr lang="hu-HU" dirty="0"/>
              <a:t>: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panels</a:t>
            </a:r>
            <a:r>
              <a:rPr lang="hu-HU" dirty="0"/>
              <a:t>, e-</a:t>
            </a:r>
            <a:r>
              <a:rPr lang="hu-HU" dirty="0" err="1"/>
              <a:t>batteries</a:t>
            </a:r>
            <a:r>
              <a:rPr lang="hu-HU" dirty="0"/>
              <a:t>: </a:t>
            </a:r>
            <a:r>
              <a:rPr lang="hu-HU" dirty="0" err="1"/>
              <a:t>state</a:t>
            </a:r>
            <a:r>
              <a:rPr lang="hu-HU" dirty="0"/>
              <a:t> </a:t>
            </a:r>
            <a:r>
              <a:rPr lang="hu-HU" dirty="0" err="1"/>
              <a:t>subsidy</a:t>
            </a:r>
            <a:r>
              <a:rPr lang="hu-HU" dirty="0"/>
              <a:t> –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investments</a:t>
            </a:r>
            <a:r>
              <a:rPr lang="hu-HU" dirty="0"/>
              <a:t> – </a:t>
            </a:r>
            <a:r>
              <a:rPr lang="hu-HU" dirty="0" err="1"/>
              <a:t>low</a:t>
            </a:r>
            <a:r>
              <a:rPr lang="hu-HU" dirty="0"/>
              <a:t> </a:t>
            </a:r>
            <a:r>
              <a:rPr lang="hu-HU" dirty="0" err="1"/>
              <a:t>prices</a:t>
            </a:r>
            <a:r>
              <a:rPr lang="hu-HU" dirty="0"/>
              <a:t> – </a:t>
            </a:r>
            <a:r>
              <a:rPr lang="hu-HU" dirty="0" err="1"/>
              <a:t>forcing</a:t>
            </a:r>
            <a:r>
              <a:rPr lang="hu-HU" dirty="0"/>
              <a:t> </a:t>
            </a:r>
            <a:r>
              <a:rPr lang="hu-HU" dirty="0" err="1"/>
              <a:t>producers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countries</a:t>
            </a:r>
            <a:r>
              <a:rPr lang="hu-HU" dirty="0"/>
              <a:t> (</a:t>
            </a:r>
            <a:r>
              <a:rPr lang="hu-HU" dirty="0" err="1"/>
              <a:t>incl</a:t>
            </a:r>
            <a:r>
              <a:rPr lang="hu-HU" dirty="0"/>
              <a:t>. EU) out of business</a:t>
            </a:r>
          </a:p>
          <a:p>
            <a:r>
              <a:rPr lang="hu-HU" dirty="0" err="1"/>
              <a:t>Now</a:t>
            </a:r>
            <a:r>
              <a:rPr lang="hu-HU" dirty="0"/>
              <a:t>: e-</a:t>
            </a:r>
            <a:r>
              <a:rPr lang="hu-HU" dirty="0" err="1"/>
              <a:t>vehicles</a:t>
            </a:r>
            <a:r>
              <a:rPr lang="hu-HU" dirty="0"/>
              <a:t>: NYT 5 </a:t>
            </a:r>
            <a:r>
              <a:rPr lang="hu-HU" dirty="0" err="1"/>
              <a:t>Oct</a:t>
            </a:r>
            <a:r>
              <a:rPr lang="hu-HU" dirty="0"/>
              <a:t> 2023: </a:t>
            </a:r>
            <a:r>
              <a:rPr lang="hu-HU" i="1" dirty="0"/>
              <a:t>„</a:t>
            </a:r>
            <a:r>
              <a:rPr lang="hu-HU" i="1" dirty="0" err="1"/>
              <a:t>China’s</a:t>
            </a:r>
            <a:r>
              <a:rPr lang="hu-HU" i="1" dirty="0"/>
              <a:t> E.V. </a:t>
            </a:r>
            <a:r>
              <a:rPr lang="hu-HU" i="1" dirty="0" err="1"/>
              <a:t>Threat</a:t>
            </a:r>
            <a:r>
              <a:rPr lang="hu-HU" i="1" dirty="0"/>
              <a:t>: A </a:t>
            </a:r>
            <a:r>
              <a:rPr lang="hu-HU" i="1" dirty="0" err="1"/>
              <a:t>Carmaker</a:t>
            </a:r>
            <a:r>
              <a:rPr lang="hu-HU" i="1" dirty="0"/>
              <a:t> </a:t>
            </a:r>
            <a:r>
              <a:rPr lang="hu-HU" i="1" dirty="0" err="1"/>
              <a:t>that</a:t>
            </a:r>
            <a:r>
              <a:rPr lang="hu-HU" i="1" dirty="0"/>
              <a:t> </a:t>
            </a:r>
            <a:r>
              <a:rPr lang="hu-HU" i="1" dirty="0" err="1"/>
              <a:t>Loses</a:t>
            </a:r>
            <a:r>
              <a:rPr lang="hu-HU" i="1" dirty="0"/>
              <a:t> $35,000 a </a:t>
            </a:r>
            <a:r>
              <a:rPr lang="hu-HU" i="1" dirty="0" err="1"/>
              <a:t>Car</a:t>
            </a:r>
            <a:r>
              <a:rPr lang="hu-HU" i="1" dirty="0"/>
              <a:t>”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01148" y="6608763"/>
            <a:ext cx="33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Source</a:t>
            </a:r>
            <a:r>
              <a:rPr lang="hu-HU" dirty="0"/>
              <a:t>: EUROSTAT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70" y="5311631"/>
            <a:ext cx="2451379" cy="12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1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pott anyagmin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1159</Words>
  <Application>Microsoft Office PowerPoint</Application>
  <PresentationFormat>Panoramiczny</PresentationFormat>
  <Paragraphs>87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Egyéni tervezés</vt:lpstr>
      <vt:lpstr>Session I. Factors shaping growth in Europe – a stocktaking</vt:lpstr>
      <vt:lpstr>Further factor</vt:lpstr>
      <vt:lpstr>Growth prospects/changes in the world economy</vt:lpstr>
      <vt:lpstr>Prezentacja programu PowerPoint</vt:lpstr>
      <vt:lpstr>General government, Economic affairs, % of GDP</vt:lpstr>
      <vt:lpstr>Prezentacja programu PowerPoint</vt:lpstr>
      <vt:lpstr>FDI policy changes: increased competition for FDI, at the same time, more restrictions (FDI screening)</vt:lpstr>
      <vt:lpstr>Important area: investment in innovation</vt:lpstr>
      <vt:lpstr>China</vt:lpstr>
      <vt:lpstr>Prezentacja programu PowerPoint</vt:lpstr>
      <vt:lpstr>Problems with industrial policy/policies</vt:lpstr>
      <vt:lpstr>Consequences for investments and monetary policy</vt:lpstr>
      <vt:lpstr>A very short note and question marks on Visegrad countries</vt:lpstr>
      <vt:lpstr>Catching up: Visegrad do quite well (2010-2022)</vt:lpstr>
      <vt:lpstr>Labour productivity</vt:lpstr>
      <vt:lpstr>Foreign value added content of gross exports (2020)</vt:lpstr>
      <vt:lpstr>General government, Economic affairs, % of GDP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Home</dc:creator>
  <cp:lastModifiedBy>Raczyńska, Anna</cp:lastModifiedBy>
  <cp:revision>139</cp:revision>
  <dcterms:created xsi:type="dcterms:W3CDTF">2023-02-21T08:17:29Z</dcterms:created>
  <dcterms:modified xsi:type="dcterms:W3CDTF">2023-10-24T11:29:55Z</dcterms:modified>
</cp:coreProperties>
</file>